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326" r:id="rId2"/>
    <p:sldId id="257" r:id="rId3"/>
    <p:sldId id="258" r:id="rId4"/>
    <p:sldId id="361" r:id="rId5"/>
    <p:sldId id="269" r:id="rId6"/>
    <p:sldId id="375" r:id="rId7"/>
    <p:sldId id="369" r:id="rId8"/>
    <p:sldId id="360" r:id="rId9"/>
    <p:sldId id="370" r:id="rId10"/>
    <p:sldId id="349" r:id="rId11"/>
    <p:sldId id="334" r:id="rId12"/>
    <p:sldId id="355" r:id="rId13"/>
    <p:sldId id="333" r:id="rId14"/>
    <p:sldId id="336" r:id="rId15"/>
    <p:sldId id="371" r:id="rId16"/>
    <p:sldId id="335" r:id="rId17"/>
    <p:sldId id="356" r:id="rId18"/>
    <p:sldId id="357" r:id="rId19"/>
    <p:sldId id="358" r:id="rId20"/>
    <p:sldId id="345" r:id="rId21"/>
    <p:sldId id="354" r:id="rId22"/>
    <p:sldId id="346" r:id="rId23"/>
    <p:sldId id="341" r:id="rId24"/>
    <p:sldId id="343" r:id="rId25"/>
    <p:sldId id="372" r:id="rId26"/>
    <p:sldId id="344" r:id="rId27"/>
    <p:sldId id="359" r:id="rId28"/>
    <p:sldId id="367" r:id="rId29"/>
    <p:sldId id="347" r:id="rId30"/>
    <p:sldId id="362" r:id="rId31"/>
    <p:sldId id="363" r:id="rId32"/>
    <p:sldId id="364" r:id="rId33"/>
    <p:sldId id="365" r:id="rId34"/>
    <p:sldId id="366" r:id="rId35"/>
    <p:sldId id="339" r:id="rId36"/>
    <p:sldId id="377" r:id="rId37"/>
    <p:sldId id="340" r:id="rId38"/>
    <p:sldId id="376" r:id="rId39"/>
    <p:sldId id="373" r:id="rId40"/>
    <p:sldId id="374" r:id="rId41"/>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000000"/>
    <a:srgbClr val="111D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377" autoAdjust="0"/>
  </p:normalViewPr>
  <p:slideViewPr>
    <p:cSldViewPr>
      <p:cViewPr varScale="1">
        <p:scale>
          <a:sx n="114" d="100"/>
          <a:sy n="114" d="100"/>
        </p:scale>
        <p:origin x="1524" y="90"/>
      </p:cViewPr>
      <p:guideLst>
        <p:guide orient="horz" pos="1643"/>
        <p:guide pos="2880"/>
      </p:guideLst>
    </p:cSldViewPr>
  </p:slideViewPr>
  <p:notesTextViewPr>
    <p:cViewPr>
      <p:scale>
        <a:sx n="100" d="100"/>
        <a:sy n="100" d="100"/>
      </p:scale>
      <p:origin x="0" y="0"/>
    </p:cViewPr>
  </p:notesTextViewPr>
  <p:sorterViewPr>
    <p:cViewPr>
      <p:scale>
        <a:sx n="186" d="100"/>
        <a:sy n="186"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B6ED28-0653-44D2-981F-B8620E8F8553}" type="datetimeFigureOut">
              <a:rPr lang="zh-CN" altLang="en-US" smtClean="0"/>
              <a:t>2020-10-23</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A08728-D05A-47F6-9A47-F3716918B1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a:t>
            </a:fld>
            <a:endParaRPr lang="zh-CN" altLang="en-US"/>
          </a:p>
        </p:txBody>
      </p:sp>
    </p:spTree>
    <p:extLst>
      <p:ext uri="{BB962C8B-B14F-4D97-AF65-F5344CB8AC3E}">
        <p14:creationId xmlns:p14="http://schemas.microsoft.com/office/powerpoint/2010/main" val="707719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23</a:t>
            </a:fld>
            <a:endParaRPr lang="zh-CN" altLang="en-US"/>
          </a:p>
        </p:txBody>
      </p:sp>
    </p:spTree>
    <p:extLst>
      <p:ext uri="{BB962C8B-B14F-4D97-AF65-F5344CB8AC3E}">
        <p14:creationId xmlns:p14="http://schemas.microsoft.com/office/powerpoint/2010/main" val="395485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背景，数据集标注的问题</a:t>
            </a:r>
          </a:p>
        </p:txBody>
      </p:sp>
      <p:sp>
        <p:nvSpPr>
          <p:cNvPr id="4" name="灯片编号占位符 3"/>
          <p:cNvSpPr>
            <a:spLocks noGrp="1"/>
          </p:cNvSpPr>
          <p:nvPr>
            <p:ph type="sldNum" sz="quarter" idx="10"/>
          </p:nvPr>
        </p:nvSpPr>
        <p:spPr/>
        <p:txBody>
          <a:bodyPr/>
          <a:lstStyle/>
          <a:p>
            <a:fld id="{1EA08728-D05A-47F6-9A47-F3716918B173}" type="slidenum">
              <a:rPr lang="zh-CN" altLang="en-US" smtClean="0"/>
              <a:t>28</a:t>
            </a:fld>
            <a:endParaRPr lang="zh-CN" altLang="en-US"/>
          </a:p>
        </p:txBody>
      </p:sp>
    </p:spTree>
    <p:extLst>
      <p:ext uri="{BB962C8B-B14F-4D97-AF65-F5344CB8AC3E}">
        <p14:creationId xmlns:p14="http://schemas.microsoft.com/office/powerpoint/2010/main" val="1460389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29</a:t>
            </a:fld>
            <a:endParaRPr lang="zh-CN" altLang="en-US"/>
          </a:p>
        </p:txBody>
      </p:sp>
    </p:spTree>
    <p:extLst>
      <p:ext uri="{BB962C8B-B14F-4D97-AF65-F5344CB8AC3E}">
        <p14:creationId xmlns:p14="http://schemas.microsoft.com/office/powerpoint/2010/main" val="2875638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跨人注视估计任务中，经常会观察到训练目标与验证目标之间的高度差异。这不一定是由于过度拟合或非理想的超参数选择，而是由于问题的固有性质。具体来说，每个人的每只眼睛的光轴和视轴之间都有一个特定于人的偏移量，通常用所谓的</a:t>
            </a:r>
            <a:r>
              <a:rPr lang="en-US" altLang="zh-CN" dirty="0" smtClean="0"/>
              <a:t>Kappa</a:t>
            </a:r>
            <a:r>
              <a:rPr lang="zh-CN" altLang="en-US" dirty="0" smtClean="0"/>
              <a:t>参数表示。虽然通过虹膜的外观可以观察到光轴，但是视轴却完全不能被观察到，因为它是由眼球后部的中心凹的位置决定的。在训练过程中，这种偏移被吸收到神经网络的参数中，从而限制了对不可见的人的泛化。因此，以前的工作通常会导致跨人评估（∼</a:t>
            </a:r>
            <a:r>
              <a:rPr lang="en-US" altLang="zh-CN" dirty="0" smtClean="0"/>
              <a:t>5◦</a:t>
            </a:r>
            <a:r>
              <a:rPr lang="zh-CN" altLang="en-US" dirty="0" smtClean="0"/>
              <a:t>）与特定于个人的评估（∼</a:t>
            </a:r>
            <a:r>
              <a:rPr lang="en-US" altLang="zh-CN" dirty="0" smtClean="0"/>
              <a:t>3◦</a:t>
            </a:r>
            <a:r>
              <a:rPr lang="zh-CN" altLang="en-US" dirty="0" smtClean="0"/>
              <a:t>）相比会增加很大的误差。我们的见解是，我们现在提出了一个凝视细化问题，在这个问题中，最初错误的偏移评估实际上可以通过附加的信号（如屏幕内容的信号）来纠正。这与传统设置相反，在传统设置中，没有此类校正信号可用。因此，当向给定的人的注视提供随机抽样的偏移时，网络应该能够学会克服这种偏移。这种随机化方法可以直观地理解为学习消除所有可能的人与人之间的差异，而不是学习针对特定用户的校正参数，就像在传统的监督个性化（例如，</a:t>
            </a:r>
            <a:r>
              <a:rPr lang="en-US" altLang="zh-CN" dirty="0" smtClean="0"/>
              <a:t>[40]</a:t>
            </a:r>
            <a:r>
              <a:rPr lang="zh-CN" altLang="en-US" dirty="0" smtClean="0"/>
              <a:t>）中的情况一样。</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36</a:t>
            </a:fld>
            <a:endParaRPr lang="zh-CN" altLang="en-US"/>
          </a:p>
        </p:txBody>
      </p:sp>
    </p:spTree>
    <p:extLst>
      <p:ext uri="{BB962C8B-B14F-4D97-AF65-F5344CB8AC3E}">
        <p14:creationId xmlns:p14="http://schemas.microsoft.com/office/powerpoint/2010/main" val="2606648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37</a:t>
            </a:fld>
            <a:endParaRPr lang="zh-CN" altLang="en-US"/>
          </a:p>
        </p:txBody>
      </p:sp>
    </p:spTree>
    <p:extLst>
      <p:ext uri="{BB962C8B-B14F-4D97-AF65-F5344CB8AC3E}">
        <p14:creationId xmlns:p14="http://schemas.microsoft.com/office/powerpoint/2010/main" val="1146392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各向同性的</a:t>
            </a:r>
            <a:r>
              <a:rPr lang="en-US" altLang="zh-CN" dirty="0" smtClean="0"/>
              <a:t>2D</a:t>
            </a:r>
            <a:r>
              <a:rPr lang="zh-CN" altLang="en-US" dirty="0" smtClean="0"/>
              <a:t>高斯函数，中心是</a:t>
            </a:r>
            <a:r>
              <a:rPr lang="en-US" altLang="zh-CN" dirty="0" smtClean="0"/>
              <a:t>0.5(s1+s2)</a:t>
            </a:r>
          </a:p>
          <a:p>
            <a:r>
              <a:rPr lang="zh-CN" altLang="en-US" dirty="0" smtClean="0"/>
              <a:t>。具体来说，每个人的每只眼睛的光轴和视轴之间都有一个特定于人的偏移量，通常用所谓的</a:t>
            </a:r>
            <a:r>
              <a:rPr lang="en-US" altLang="zh-CN" dirty="0" smtClean="0"/>
              <a:t>Kappa</a:t>
            </a:r>
            <a:r>
              <a:rPr lang="zh-CN" altLang="en-US" dirty="0" smtClean="0"/>
              <a:t>参数表示。虽然通过虹膜的外观可以观察到光轴，但是视轴却完全不能被观察到，因为它是由眼球后部的中心凹的位置决定的。</a:t>
            </a:r>
          </a:p>
          <a:p>
            <a:r>
              <a:rPr lang="zh-CN" altLang="en-US" dirty="0" smtClean="0"/>
              <a:t>在训练过程中，这种偏移被吸收到神经网络的参数中，从而限制了对不可见的人的泛化。因此，以前的工作通常会导致跨人评估（∼</a:t>
            </a:r>
            <a:r>
              <a:rPr lang="en-US" altLang="zh-CN" dirty="0" smtClean="0"/>
              <a:t>5◦</a:t>
            </a:r>
            <a:r>
              <a:rPr lang="zh-CN" altLang="en-US" dirty="0" smtClean="0"/>
              <a:t>）与特定于个人的评估（∼</a:t>
            </a:r>
            <a:r>
              <a:rPr lang="en-US" altLang="zh-CN" dirty="0" smtClean="0"/>
              <a:t>3◦</a:t>
            </a:r>
            <a:r>
              <a:rPr lang="zh-CN" altLang="en-US" dirty="0" smtClean="0"/>
              <a:t>）相比会增加很大的误差。我们的见解是，我们现在提出了一个凝视细化问题，在这个问题中，最初错误的偏移评估实际上可以通过附加的信号（如屏幕内容的信号）来纠正。这与传统设置相反，在传统设置中，没有此类校正信号可用。因此，当向给定的人的注视提供随机抽样的偏移时，网络应该能够学会克服这种偏移</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38</a:t>
            </a:fld>
            <a:endParaRPr lang="zh-CN" altLang="en-US"/>
          </a:p>
        </p:txBody>
      </p:sp>
    </p:spTree>
    <p:extLst>
      <p:ext uri="{BB962C8B-B14F-4D97-AF65-F5344CB8AC3E}">
        <p14:creationId xmlns:p14="http://schemas.microsoft.com/office/powerpoint/2010/main" val="1077892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刁钻的角度和光照</a:t>
            </a:r>
          </a:p>
        </p:txBody>
      </p:sp>
      <p:sp>
        <p:nvSpPr>
          <p:cNvPr id="4" name="灯片编号占位符 3"/>
          <p:cNvSpPr>
            <a:spLocks noGrp="1"/>
          </p:cNvSpPr>
          <p:nvPr>
            <p:ph type="sldNum" sz="quarter" idx="10"/>
          </p:nvPr>
        </p:nvSpPr>
        <p:spPr/>
        <p:txBody>
          <a:bodyPr/>
          <a:lstStyle/>
          <a:p>
            <a:fld id="{1EA08728-D05A-47F6-9A47-F3716918B173}" type="slidenum">
              <a:rPr lang="zh-CN" altLang="en-US" smtClean="0"/>
              <a:t>39</a:t>
            </a:fld>
            <a:endParaRPr lang="zh-CN" altLang="en-US"/>
          </a:p>
        </p:txBody>
      </p:sp>
    </p:spTree>
    <p:extLst>
      <p:ext uri="{BB962C8B-B14F-4D97-AF65-F5344CB8AC3E}">
        <p14:creationId xmlns:p14="http://schemas.microsoft.com/office/powerpoint/2010/main" val="64159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40</a:t>
            </a:fld>
            <a:endParaRPr lang="zh-CN" altLang="en-US"/>
          </a:p>
        </p:txBody>
      </p:sp>
    </p:spTree>
    <p:extLst>
      <p:ext uri="{BB962C8B-B14F-4D97-AF65-F5344CB8AC3E}">
        <p14:creationId xmlns:p14="http://schemas.microsoft.com/office/powerpoint/2010/main" val="1078307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模型的训练数据与测试数据采集自不同的人（与之相对的是</a:t>
            </a:r>
            <a:r>
              <a:rPr lang="zh-CN" altLang="en-US" sz="1200" b="1" i="0" kern="1200" dirty="0">
                <a:solidFill>
                  <a:schemeClr val="tx1"/>
                </a:solidFill>
                <a:effectLst/>
                <a:latin typeface="+mn-lt"/>
                <a:ea typeface="+mn-ea"/>
                <a:cs typeface="+mn-cs"/>
              </a:rPr>
              <a:t>个性化视线估计</a:t>
            </a:r>
            <a:r>
              <a:rPr lang="zh-CN" altLang="en-US" sz="1200" b="0" i="0" kern="1200" dirty="0">
                <a:solidFill>
                  <a:schemeClr val="tx1"/>
                </a:solidFill>
                <a:effectLst/>
                <a:latin typeface="+mn-lt"/>
                <a:ea typeface="+mn-ea"/>
                <a:cs typeface="+mn-cs"/>
              </a:rPr>
              <a:t>，即训练数据与测试数据采集自相同的人）</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10</a:t>
            </a:fld>
            <a:endParaRPr lang="zh-CN" altLang="en-US"/>
          </a:p>
        </p:txBody>
      </p:sp>
    </p:spTree>
    <p:extLst>
      <p:ext uri="{BB962C8B-B14F-4D97-AF65-F5344CB8AC3E}">
        <p14:creationId xmlns:p14="http://schemas.microsoft.com/office/powerpoint/2010/main" val="3382908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上面两个工作都以单眼图像为输入，没有充分利用双眼的互补信息。北航博士</a:t>
            </a:r>
            <a:r>
              <a:rPr lang="en-US" altLang="zh-CN" sz="1200" b="0" i="0" kern="1200" dirty="0" err="1">
                <a:solidFill>
                  <a:schemeClr val="tx1"/>
                </a:solidFill>
                <a:effectLst/>
                <a:latin typeface="+mn-lt"/>
                <a:ea typeface="+mn-ea"/>
                <a:cs typeface="+mn-cs"/>
              </a:rPr>
              <a:t>Yihua</a:t>
            </a:r>
            <a:r>
              <a:rPr lang="en-US" altLang="zh-CN" sz="1200" b="0" i="0" kern="1200" dirty="0">
                <a:solidFill>
                  <a:schemeClr val="tx1"/>
                </a:solidFill>
                <a:effectLst/>
                <a:latin typeface="+mn-lt"/>
                <a:ea typeface="+mn-ea"/>
                <a:cs typeface="+mn-cs"/>
              </a:rPr>
              <a:t> Cheng</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ECCV 2018</a:t>
            </a:r>
            <a:r>
              <a:rPr lang="zh-CN" altLang="en-US" sz="1200" b="0" i="0" kern="1200" dirty="0">
                <a:solidFill>
                  <a:schemeClr val="tx1"/>
                </a:solidFill>
                <a:effectLst/>
                <a:latin typeface="+mn-lt"/>
                <a:ea typeface="+mn-ea"/>
                <a:cs typeface="+mn-cs"/>
              </a:rPr>
              <a:t>上提出了一个基于双眼的非对称回归方法。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双眼的注视方向理论上应该是一致的，但是直接使用回归，两只眼睛分别回归，性能也不同，因此不再平等的对待双眼，而是取决于哪只眼睛质量更高，权重则更大。两眼的不对称可能由头部姿态、图像质量和人体个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其基本思想是，双眼中某一只眼睛可能因为一些原因（如光照原因等），更容易得到精准的视线估计，因此在</a:t>
            </a:r>
            <a:r>
              <a:rPr lang="en-US" altLang="zh-CN" sz="1200" b="0" i="0" kern="1200" dirty="0">
                <a:solidFill>
                  <a:schemeClr val="tx1"/>
                </a:solidFill>
                <a:effectLst/>
                <a:latin typeface="+mn-lt"/>
                <a:ea typeface="+mn-ea"/>
                <a:cs typeface="+mn-cs"/>
              </a:rPr>
              <a:t>AR-Net</a:t>
            </a:r>
            <a:r>
              <a:rPr lang="zh-CN" altLang="en-US" sz="1200" b="0" i="0" kern="1200" dirty="0">
                <a:solidFill>
                  <a:schemeClr val="tx1"/>
                </a:solidFill>
                <a:effectLst/>
                <a:latin typeface="+mn-lt"/>
                <a:ea typeface="+mn-ea"/>
                <a:cs typeface="+mn-cs"/>
              </a:rPr>
              <a:t>训练中应该赋予这只眼睛对应的</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更大的权重。该工作在</a:t>
            </a:r>
            <a:r>
              <a:rPr lang="en-US" altLang="zh-CN" sz="1200" b="0" i="0" kern="1200" dirty="0" err="1">
                <a:solidFill>
                  <a:schemeClr val="tx1"/>
                </a:solidFill>
                <a:effectLst/>
                <a:latin typeface="+mn-lt"/>
                <a:ea typeface="+mn-ea"/>
                <a:cs typeface="+mn-cs"/>
              </a:rPr>
              <a:t>MPIIGaze</a:t>
            </a:r>
            <a:r>
              <a:rPr lang="zh-CN" altLang="en-US" sz="1200" b="0" i="0" kern="1200" dirty="0">
                <a:solidFill>
                  <a:schemeClr val="tx1"/>
                </a:solidFill>
                <a:effectLst/>
                <a:latin typeface="+mn-lt"/>
                <a:ea typeface="+mn-ea"/>
                <a:cs typeface="+mn-cs"/>
              </a:rPr>
              <a:t>数据集上取得了</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度的误差。</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Ar</a:t>
            </a:r>
            <a:r>
              <a:rPr lang="en-US" altLang="zh-CN" sz="1200" b="0" i="0" kern="1200" dirty="0">
                <a:solidFill>
                  <a:schemeClr val="tx1"/>
                </a:solidFill>
                <a:effectLst/>
                <a:latin typeface="+mn-lt"/>
                <a:ea typeface="+mn-ea"/>
                <a:cs typeface="+mn-cs"/>
              </a:rPr>
              <a:t>-net</a:t>
            </a:r>
            <a:r>
              <a:rPr lang="zh-CN" altLang="en-US" sz="1200" b="0" i="0" kern="1200" dirty="0">
                <a:solidFill>
                  <a:schemeClr val="tx1"/>
                </a:solidFill>
                <a:effectLst/>
                <a:latin typeface="+mn-lt"/>
                <a:ea typeface="+mn-ea"/>
                <a:cs typeface="+mn-cs"/>
              </a:rPr>
              <a:t>（非对称回归）训练，</a:t>
            </a:r>
            <a:r>
              <a:rPr lang="en-US" altLang="zh-CN" sz="1200" b="0" i="0" kern="1200" dirty="0">
                <a:solidFill>
                  <a:schemeClr val="tx1"/>
                </a:solidFill>
                <a:effectLst/>
                <a:latin typeface="+mn-lt"/>
                <a:ea typeface="+mn-ea"/>
                <a:cs typeface="+mn-cs"/>
              </a:rPr>
              <a:t>e-net</a:t>
            </a:r>
            <a:r>
              <a:rPr lang="zh-CN" altLang="en-US" sz="1200" b="0" i="0" kern="1200" dirty="0">
                <a:solidFill>
                  <a:schemeClr val="tx1"/>
                </a:solidFill>
                <a:effectLst/>
                <a:latin typeface="+mn-lt"/>
                <a:ea typeface="+mn-ea"/>
                <a:cs typeface="+mn-cs"/>
              </a:rPr>
              <a:t>（评估）用来求权重，对</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进行加权计算</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双目独立特征和双目联合特征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当左眼更容易活得更高的精度，就让左眼的</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占的权重更大一点，</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15</a:t>
            </a:fld>
            <a:endParaRPr lang="zh-CN" altLang="en-US"/>
          </a:p>
        </p:txBody>
      </p:sp>
    </p:spTree>
    <p:extLst>
      <p:ext uri="{BB962C8B-B14F-4D97-AF65-F5344CB8AC3E}">
        <p14:creationId xmlns:p14="http://schemas.microsoft.com/office/powerpoint/2010/main" val="424675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既然面部其他区域有助于视线方向的判断，接下来论文作者尝试探索不同情况下面部的哪些区域有助于视线方向的检测。这一部分，作者通过研究使用</a:t>
            </a:r>
            <a:r>
              <a:rPr lang="en-US" altLang="zh-CN" sz="1200" b="0" i="0" kern="1200" dirty="0">
                <a:solidFill>
                  <a:schemeClr val="tx1"/>
                </a:solidFill>
                <a:effectLst/>
                <a:latin typeface="+mn-lt"/>
                <a:ea typeface="+mn-ea"/>
                <a:cs typeface="+mn-cs"/>
              </a:rPr>
              <a:t>64x64</a:t>
            </a:r>
            <a:r>
              <a:rPr lang="zh-CN" altLang="en-US" sz="1200" b="0" i="0" kern="1200" dirty="0">
                <a:solidFill>
                  <a:schemeClr val="tx1"/>
                </a:solidFill>
                <a:effectLst/>
                <a:latin typeface="+mn-lt"/>
                <a:ea typeface="+mn-ea"/>
                <a:cs typeface="+mn-cs"/>
              </a:rPr>
              <a:t>的遮罩遮住图片不同部分后分析准确率下降程度的方法得到热力图，来近似脸部不同区域的对于视线检测问题的重要程度。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a:t>
            </a:r>
            <a:r>
              <a:rPr lang="en-US" altLang="zh-CN" sz="1200" b="1" i="0" kern="1200" dirty="0" err="1">
                <a:solidFill>
                  <a:schemeClr val="tx1"/>
                </a:solidFill>
                <a:effectLst/>
                <a:latin typeface="+mn-lt"/>
                <a:ea typeface="+mn-ea"/>
                <a:cs typeface="+mn-cs"/>
              </a:rPr>
              <a:t>MPIIGaze</a:t>
            </a:r>
            <a:r>
              <a:rPr lang="zh-CN" altLang="en-US" sz="1200" b="0" i="0" kern="1200" dirty="0">
                <a:solidFill>
                  <a:schemeClr val="tx1"/>
                </a:solidFill>
                <a:effectLst/>
                <a:latin typeface="+mn-lt"/>
                <a:ea typeface="+mn-ea"/>
                <a:cs typeface="+mn-cs"/>
              </a:rPr>
              <a:t>数据集中，灰度平均值在水平方向上的不同密度为依据分类不同光照情况，论文作者发现，</a:t>
            </a:r>
            <a:r>
              <a:rPr lang="zh-CN" altLang="en-US" sz="1200" b="1" i="0" kern="1200" dirty="0">
                <a:solidFill>
                  <a:schemeClr val="tx1"/>
                </a:solidFill>
                <a:effectLst/>
                <a:latin typeface="+mn-lt"/>
                <a:ea typeface="+mn-ea"/>
                <a:cs typeface="+mn-cs"/>
              </a:rPr>
              <a:t>光照更强的一边，热力图中眼部与其他区域的连通性更强</a:t>
            </a:r>
            <a:r>
              <a:rPr lang="zh-CN" altLang="en-US" sz="1200" b="0" i="0" kern="1200" dirty="0">
                <a:solidFill>
                  <a:schemeClr val="tx1"/>
                </a:solidFill>
                <a:effectLst/>
                <a:latin typeface="+mn-lt"/>
                <a:ea typeface="+mn-ea"/>
                <a:cs typeface="+mn-cs"/>
              </a:rPr>
              <a:t>。同时在各种光照下，空间权重</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方法的准确率均高于只考虑双眼图片的方法。</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17</a:t>
            </a:fld>
            <a:endParaRPr lang="zh-CN" altLang="en-US"/>
          </a:p>
        </p:txBody>
      </p:sp>
    </p:spTree>
    <p:extLst>
      <p:ext uri="{BB962C8B-B14F-4D97-AF65-F5344CB8AC3E}">
        <p14:creationId xmlns:p14="http://schemas.microsoft.com/office/powerpoint/2010/main" val="84457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通过实验发现，当目标的</a:t>
            </a:r>
            <a:r>
              <a:rPr lang="zh-CN" altLang="en-US" sz="1200" b="1" i="0" kern="1200" dirty="0">
                <a:solidFill>
                  <a:schemeClr val="tx1"/>
                </a:solidFill>
                <a:effectLst/>
                <a:latin typeface="+mn-lt"/>
                <a:ea typeface="+mn-ea"/>
                <a:cs typeface="+mn-cs"/>
              </a:rPr>
              <a:t>视线方线越平直时，眼部的热度越高</a:t>
            </a:r>
            <a:r>
              <a:rPr lang="zh-CN" altLang="en-US" sz="1200" b="0" i="0" kern="1200" dirty="0">
                <a:solidFill>
                  <a:schemeClr val="tx1"/>
                </a:solidFill>
                <a:effectLst/>
                <a:latin typeface="+mn-lt"/>
                <a:ea typeface="+mn-ea"/>
                <a:cs typeface="+mn-cs"/>
              </a:rPr>
              <a:t>。而</a:t>
            </a:r>
            <a:r>
              <a:rPr lang="zh-CN" altLang="en-US" sz="1200" b="1" i="0" kern="1200" dirty="0">
                <a:solidFill>
                  <a:schemeClr val="tx1"/>
                </a:solidFill>
                <a:effectLst/>
                <a:latin typeface="+mn-lt"/>
                <a:ea typeface="+mn-ea"/>
                <a:cs typeface="+mn-cs"/>
              </a:rPr>
              <a:t>视线方向越偏时，热度则明显的朝面部其他部分分散</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18</a:t>
            </a:fld>
            <a:endParaRPr lang="zh-CN" altLang="en-US"/>
          </a:p>
        </p:txBody>
      </p:sp>
    </p:spTree>
    <p:extLst>
      <p:ext uri="{BB962C8B-B14F-4D97-AF65-F5344CB8AC3E}">
        <p14:creationId xmlns:p14="http://schemas.microsoft.com/office/powerpoint/2010/main" val="3076472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这部分使用了头部姿态分布更广的</a:t>
            </a:r>
            <a:r>
              <a:rPr lang="en-US" altLang="zh-CN" sz="1200" b="1" i="0" kern="1200" dirty="0">
                <a:solidFill>
                  <a:schemeClr val="tx1"/>
                </a:solidFill>
                <a:effectLst/>
                <a:latin typeface="+mn-lt"/>
                <a:ea typeface="+mn-ea"/>
                <a:cs typeface="+mn-cs"/>
              </a:rPr>
              <a:t>EYEDIAP</a:t>
            </a:r>
            <a:r>
              <a:rPr lang="zh-CN" altLang="en-US" sz="1200" b="0" i="0" kern="1200" dirty="0">
                <a:solidFill>
                  <a:schemeClr val="tx1"/>
                </a:solidFill>
                <a:effectLst/>
                <a:latin typeface="+mn-lt"/>
                <a:ea typeface="+mn-ea"/>
                <a:cs typeface="+mn-cs"/>
              </a:rPr>
              <a:t>数据集。实验发现，当</a:t>
            </a:r>
            <a:r>
              <a:rPr lang="zh-CN" altLang="en-US" sz="1200" b="1" i="0" kern="1200" dirty="0">
                <a:solidFill>
                  <a:schemeClr val="tx1"/>
                </a:solidFill>
                <a:effectLst/>
                <a:latin typeface="+mn-lt"/>
                <a:ea typeface="+mn-ea"/>
                <a:cs typeface="+mn-cs"/>
              </a:rPr>
              <a:t>头部姿态极端偏时，面部其他区域对视线检测的帮助尤为明显</a:t>
            </a:r>
            <a:r>
              <a:rPr lang="zh-CN" altLang="en-US" sz="1200" b="0" i="0" kern="1200" dirty="0">
                <a:solidFill>
                  <a:schemeClr val="tx1"/>
                </a:solidFill>
                <a:effectLst/>
                <a:latin typeface="+mn-lt"/>
                <a:ea typeface="+mn-ea"/>
                <a:cs typeface="+mn-cs"/>
              </a:rPr>
              <a:t>。此外，</a:t>
            </a:r>
            <a:r>
              <a:rPr lang="en-US" altLang="zh-CN" sz="1200" b="1" i="0" kern="1200" dirty="0">
                <a:solidFill>
                  <a:schemeClr val="tx1"/>
                </a:solidFill>
                <a:effectLst/>
                <a:latin typeface="+mn-lt"/>
                <a:ea typeface="+mn-ea"/>
                <a:cs typeface="+mn-cs"/>
              </a:rPr>
              <a:t>EYEDIAP</a:t>
            </a:r>
            <a:r>
              <a:rPr lang="zh-CN" altLang="en-US" sz="1200" b="0" i="0" kern="1200" dirty="0">
                <a:solidFill>
                  <a:schemeClr val="tx1"/>
                </a:solidFill>
                <a:effectLst/>
                <a:latin typeface="+mn-lt"/>
                <a:ea typeface="+mn-ea"/>
                <a:cs typeface="+mn-cs"/>
              </a:rPr>
              <a:t>数据集上的热度相比</a:t>
            </a:r>
            <a:r>
              <a:rPr lang="en-US" altLang="zh-CN" sz="1200" b="1" i="0" kern="1200" dirty="0" err="1">
                <a:solidFill>
                  <a:schemeClr val="tx1"/>
                </a:solidFill>
                <a:effectLst/>
                <a:latin typeface="+mn-lt"/>
                <a:ea typeface="+mn-ea"/>
                <a:cs typeface="+mn-cs"/>
              </a:rPr>
              <a:t>MPIIGaze</a:t>
            </a:r>
            <a:r>
              <a:rPr lang="zh-CN" altLang="en-US" sz="1200" b="0" i="0" kern="1200" dirty="0">
                <a:solidFill>
                  <a:schemeClr val="tx1"/>
                </a:solidFill>
                <a:effectLst/>
                <a:latin typeface="+mn-lt"/>
                <a:ea typeface="+mn-ea"/>
                <a:cs typeface="+mn-cs"/>
              </a:rPr>
              <a:t>，明显的朝面部周围分散，可能证明在</a:t>
            </a:r>
            <a:r>
              <a:rPr lang="zh-CN" altLang="en-US" sz="1200" b="1" i="0" kern="1200" dirty="0">
                <a:solidFill>
                  <a:schemeClr val="tx1"/>
                </a:solidFill>
                <a:effectLst/>
                <a:latin typeface="+mn-lt"/>
                <a:ea typeface="+mn-ea"/>
                <a:cs typeface="+mn-cs"/>
              </a:rPr>
              <a:t>低分辨率的情况下，使用完整面部图像有更大优势</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19</a:t>
            </a:fld>
            <a:endParaRPr lang="zh-CN" altLang="en-US"/>
          </a:p>
        </p:txBody>
      </p:sp>
    </p:spTree>
    <p:extLst>
      <p:ext uri="{BB962C8B-B14F-4D97-AF65-F5344CB8AC3E}">
        <p14:creationId xmlns:p14="http://schemas.microsoft.com/office/powerpoint/2010/main" val="105977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人脸主要提供头部姿态信息（</a:t>
            </a:r>
            <a:r>
              <a:rPr lang="en-US" altLang="zh-CN" sz="1200" b="0" i="0" kern="1200" dirty="0">
                <a:solidFill>
                  <a:schemeClr val="tx1"/>
                </a:solidFill>
                <a:effectLst/>
                <a:latin typeface="+mn-lt"/>
                <a:ea typeface="+mn-ea"/>
                <a:cs typeface="+mn-cs"/>
              </a:rPr>
              <a:t>head pose</a:t>
            </a:r>
            <a:r>
              <a:rPr lang="zh-CN" altLang="en-US" sz="1200" b="0" i="0" kern="1200" dirty="0">
                <a:solidFill>
                  <a:schemeClr val="tx1"/>
                </a:solidFill>
                <a:effectLst/>
                <a:latin typeface="+mn-lt"/>
                <a:ea typeface="+mn-ea"/>
                <a:cs typeface="+mn-cs"/>
              </a:rPr>
              <a:t>），而人脸位置主要提供眼睛位置信息。这里存在一定的信息冗余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注视点估计即估算人双目视线聚焦的落点。其一般场景是估计人在一个二维平面上的注视点。这个二维平面可以是手机屏幕，</a:t>
            </a:r>
            <a:r>
              <a:rPr lang="en-US" altLang="zh-CN" sz="1200" b="0" i="0" kern="1200" dirty="0">
                <a:solidFill>
                  <a:schemeClr val="tx1"/>
                </a:solidFill>
                <a:effectLst/>
                <a:latin typeface="+mn-lt"/>
                <a:ea typeface="+mn-ea"/>
                <a:cs typeface="+mn-cs"/>
              </a:rPr>
              <a:t>pad</a:t>
            </a:r>
            <a:r>
              <a:rPr lang="zh-CN" altLang="en-US" sz="1200" b="0" i="0" kern="1200" dirty="0">
                <a:solidFill>
                  <a:schemeClr val="tx1"/>
                </a:solidFill>
                <a:effectLst/>
                <a:latin typeface="+mn-lt"/>
                <a:ea typeface="+mn-ea"/>
                <a:cs typeface="+mn-cs"/>
              </a:rPr>
              <a:t>屏幕和电视屏幕等，而模型输入的图像则是这些设备的前置摄像头。</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20</a:t>
            </a:fld>
            <a:endParaRPr lang="zh-CN" altLang="en-US"/>
          </a:p>
        </p:txBody>
      </p:sp>
    </p:spTree>
    <p:extLst>
      <p:ext uri="{BB962C8B-B14F-4D97-AF65-F5344CB8AC3E}">
        <p14:creationId xmlns:p14="http://schemas.microsoft.com/office/powerpoint/2010/main" val="3448522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人脸主要提供头部姿态信息（</a:t>
            </a:r>
            <a:r>
              <a:rPr lang="en-US" altLang="zh-CN" sz="1200" b="0" i="0" kern="1200" dirty="0">
                <a:solidFill>
                  <a:schemeClr val="tx1"/>
                </a:solidFill>
                <a:effectLst/>
                <a:latin typeface="+mn-lt"/>
                <a:ea typeface="+mn-ea"/>
                <a:cs typeface="+mn-cs"/>
              </a:rPr>
              <a:t>head pose</a:t>
            </a:r>
            <a:r>
              <a:rPr lang="zh-CN" altLang="en-US" sz="1200" b="0" i="0" kern="1200" dirty="0">
                <a:solidFill>
                  <a:schemeClr val="tx1"/>
                </a:solidFill>
                <a:effectLst/>
                <a:latin typeface="+mn-lt"/>
                <a:ea typeface="+mn-ea"/>
                <a:cs typeface="+mn-cs"/>
              </a:rPr>
              <a:t>），而人脸位置主要提供眼睛位置信息。这里存在一定的信息冗余</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21</a:t>
            </a:fld>
            <a:endParaRPr lang="zh-CN" altLang="en-US"/>
          </a:p>
        </p:txBody>
      </p:sp>
    </p:spTree>
    <p:extLst>
      <p:ext uri="{BB962C8B-B14F-4D97-AF65-F5344CB8AC3E}">
        <p14:creationId xmlns:p14="http://schemas.microsoft.com/office/powerpoint/2010/main" val="3045620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眼角位置坐标不仅直接提供了眼睛位置信息，同时又暗含</a:t>
            </a:r>
            <a:r>
              <a:rPr lang="en-US" altLang="zh-CN" sz="1200" b="0" i="0" kern="1200" dirty="0">
                <a:solidFill>
                  <a:schemeClr val="tx1"/>
                </a:solidFill>
                <a:effectLst/>
                <a:latin typeface="+mn-lt"/>
                <a:ea typeface="+mn-ea"/>
                <a:cs typeface="+mn-cs"/>
              </a:rPr>
              <a:t>head pose</a:t>
            </a:r>
            <a:r>
              <a:rPr lang="zh-CN" altLang="en-US" sz="1200" b="0" i="0" kern="1200" dirty="0">
                <a:solidFill>
                  <a:schemeClr val="tx1"/>
                </a:solidFill>
                <a:effectLst/>
                <a:latin typeface="+mn-lt"/>
                <a:ea typeface="+mn-ea"/>
                <a:cs typeface="+mn-cs"/>
              </a:rPr>
              <a:t>信息（眼角间距越小，</a:t>
            </a:r>
            <a:r>
              <a:rPr lang="en-US" altLang="zh-CN" sz="1200" b="0" i="0" kern="1200" dirty="0">
                <a:solidFill>
                  <a:schemeClr val="tx1"/>
                </a:solidFill>
                <a:effectLst/>
                <a:latin typeface="+mn-lt"/>
                <a:ea typeface="+mn-ea"/>
                <a:cs typeface="+mn-cs"/>
              </a:rPr>
              <a:t>head pose</a:t>
            </a:r>
            <a:r>
              <a:rPr lang="zh-CN" altLang="en-US" sz="1200" b="0" i="0" kern="1200" dirty="0">
                <a:solidFill>
                  <a:schemeClr val="tx1"/>
                </a:solidFill>
                <a:effectLst/>
                <a:latin typeface="+mn-lt"/>
                <a:ea typeface="+mn-ea"/>
                <a:cs typeface="+mn-cs"/>
              </a:rPr>
              <a:t>越大，反之头部越正）。实验结果表明，这个精简后的模型在</a:t>
            </a:r>
            <a:r>
              <a:rPr lang="en-US" altLang="zh-CN" sz="1200" b="0" i="0" kern="1200" dirty="0">
                <a:solidFill>
                  <a:schemeClr val="tx1"/>
                </a:solidFill>
                <a:effectLst/>
                <a:latin typeface="+mn-lt"/>
                <a:ea typeface="+mn-ea"/>
                <a:cs typeface="+mn-cs"/>
              </a:rPr>
              <a:t>iPhone</a:t>
            </a:r>
            <a:r>
              <a:rPr lang="zh-CN" altLang="en-US" sz="1200" b="0" i="0" kern="1200" dirty="0">
                <a:solidFill>
                  <a:schemeClr val="tx1"/>
                </a:solidFill>
                <a:effectLst/>
                <a:latin typeface="+mn-lt"/>
                <a:ea typeface="+mn-ea"/>
                <a:cs typeface="+mn-cs"/>
              </a:rPr>
              <a:t>上的误差为</a:t>
            </a:r>
            <a:r>
              <a:rPr lang="en-US" altLang="zh-CN" sz="1200" b="0" i="0" kern="1200" dirty="0">
                <a:solidFill>
                  <a:schemeClr val="tx1"/>
                </a:solidFill>
                <a:effectLst/>
                <a:latin typeface="+mn-lt"/>
                <a:ea typeface="+mn-ea"/>
                <a:cs typeface="+mn-cs"/>
              </a:rPr>
              <a:t>1.78cm</a:t>
            </a:r>
            <a:r>
              <a:rPr lang="zh-CN" altLang="en-US" sz="1200" b="0" i="0" kern="1200" dirty="0">
                <a:solidFill>
                  <a:schemeClr val="tx1"/>
                </a:solidFill>
                <a:effectLst/>
                <a:latin typeface="+mn-lt"/>
                <a:ea typeface="+mn-ea"/>
                <a:cs typeface="+mn-cs"/>
              </a:rPr>
              <a:t>，与原始模型的精度相差无几。同时，该模型在</a:t>
            </a:r>
            <a:r>
              <a:rPr lang="en-US" altLang="zh-CN" sz="1200" b="0" i="0" kern="1200" dirty="0">
                <a:solidFill>
                  <a:schemeClr val="tx1"/>
                </a:solidFill>
                <a:effectLst/>
                <a:latin typeface="+mn-lt"/>
                <a:ea typeface="+mn-ea"/>
                <a:cs typeface="+mn-cs"/>
              </a:rPr>
              <a:t>Google Pixel 2 Phone</a:t>
            </a:r>
            <a:r>
              <a:rPr lang="zh-CN" altLang="en-US" sz="1200" b="0" i="0" kern="1200" dirty="0">
                <a:solidFill>
                  <a:schemeClr val="tx1"/>
                </a:solidFill>
                <a:effectLst/>
                <a:latin typeface="+mn-lt"/>
                <a:ea typeface="+mn-ea"/>
                <a:cs typeface="+mn-cs"/>
              </a:rPr>
              <a:t>的处理速度达到</a:t>
            </a:r>
            <a:r>
              <a:rPr lang="en-US" altLang="zh-CN" sz="1200" b="0" i="0" kern="1200" dirty="0">
                <a:solidFill>
                  <a:schemeClr val="tx1"/>
                </a:solidFill>
                <a:effectLst/>
                <a:latin typeface="+mn-lt"/>
                <a:ea typeface="+mn-ea"/>
                <a:cs typeface="+mn-cs"/>
              </a:rPr>
              <a:t>10ms/</a:t>
            </a:r>
            <a:r>
              <a:rPr lang="zh-CN" altLang="en-US" sz="1200" b="0" i="0" kern="1200" dirty="0">
                <a:solidFill>
                  <a:schemeClr val="tx1"/>
                </a:solidFill>
                <a:effectLst/>
                <a:latin typeface="+mn-lt"/>
                <a:ea typeface="+mn-ea"/>
                <a:cs typeface="+mn-cs"/>
              </a:rPr>
              <a:t>帧。</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22</a:t>
            </a:fld>
            <a:endParaRPr lang="zh-CN" altLang="en-US"/>
          </a:p>
        </p:txBody>
      </p:sp>
    </p:spTree>
    <p:extLst>
      <p:ext uri="{BB962C8B-B14F-4D97-AF65-F5344CB8AC3E}">
        <p14:creationId xmlns:p14="http://schemas.microsoft.com/office/powerpoint/2010/main" val="2334837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9D36DE1-B6D8-4499-95F5-200AEB62EBAE}" type="datetime1">
              <a:rPr lang="zh-CN" altLang="en-US" smtClean="0"/>
              <a:t>2020-10-23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9E82B16-0CCF-4345-A61B-EAA071E6D4DF}" type="datetime1">
              <a:rPr lang="zh-CN" altLang="en-US" smtClean="0"/>
              <a:t>2020-10-23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BED06FD-1A69-4AB0-8365-EF71166EE243}" type="datetime1">
              <a:rPr lang="zh-CN" altLang="en-US" smtClean="0"/>
              <a:t>2020-10-23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p>
            <a:r>
              <a:rPr lang="zh-CN" altLang="en-US"/>
              <a:t>单击此处编辑母版标题样式</a:t>
            </a:r>
          </a:p>
        </p:txBody>
      </p:sp>
      <p:sp>
        <p:nvSpPr>
          <p:cNvPr id="3" name="日期占位符 2"/>
          <p:cNvSpPr>
            <a:spLocks noGrp="1"/>
          </p:cNvSpPr>
          <p:nvPr>
            <p:ph type="dt" sz="half" idx="10"/>
          </p:nvPr>
        </p:nvSpPr>
        <p:spPr>
          <a:xfrm>
            <a:off x="457200" y="4768735"/>
            <a:ext cx="2133600" cy="273928"/>
          </a:xfrm>
        </p:spPr>
        <p:txBody>
          <a:bodyPr/>
          <a:lstStyle>
            <a:lvl1pPr>
              <a:defRPr/>
            </a:lvl1pPr>
          </a:lstStyle>
          <a:p>
            <a:fld id="{63895EBB-C9C3-46A8-BF73-2D2BA565B6A7}" type="datetime1">
              <a:rPr lang="zh-CN" altLang="en-US" smtClean="0"/>
              <a:t>2020-10-23</a:t>
            </a:fld>
            <a:endParaRPr lang="zh-CN" altLang="en-US" sz="1800">
              <a:solidFill>
                <a:schemeClr val="tx1"/>
              </a:solidFill>
            </a:endParaRPr>
          </a:p>
        </p:txBody>
      </p:sp>
      <p:sp>
        <p:nvSpPr>
          <p:cNvPr id="4" name="页脚占位符 3"/>
          <p:cNvSpPr>
            <a:spLocks noGrp="1"/>
          </p:cNvSpPr>
          <p:nvPr>
            <p:ph type="ftr" sz="quarter" idx="11"/>
          </p:nvPr>
        </p:nvSpPr>
        <p:spPr>
          <a:xfrm>
            <a:off x="3124200" y="4768735"/>
            <a:ext cx="2895600" cy="273928"/>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6553200" y="4768735"/>
            <a:ext cx="2133600" cy="273928"/>
          </a:xfrm>
        </p:spPr>
        <p:txBody>
          <a:bodyPr/>
          <a:lstStyle>
            <a:lvl1pPr>
              <a:defRPr/>
            </a:lvl1pPr>
          </a:lstStyle>
          <a:p>
            <a:fld id="{DD6AF21D-1CB3-4C6F-BC4D-99798AE8B24D}" type="slidenum">
              <a:rPr lang="zh-CN" altLang="en-US"/>
              <a:t>‹#›</a:t>
            </a:fld>
            <a:endParaRPr lang="zh-CN" altLang="en-US" sz="1800">
              <a:solidFill>
                <a:schemeClr val="tx1"/>
              </a:solidFill>
            </a:endParaRPr>
          </a:p>
        </p:txBody>
      </p:sp>
    </p:spTree>
  </p:cSld>
  <p:clrMapOvr>
    <a:masterClrMapping/>
  </p:clrMapOvr>
  <p:transition advClick="0" advTm="0">
    <p:comb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C94BFCE-6C81-4A8B-92E3-AF458D824978}" type="datetime1">
              <a:rPr lang="zh-CN" altLang="en-US" smtClean="0"/>
              <a:t>2020-10-23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B35BE1-D3C9-4E4B-A061-AA13A5708E29}" type="datetime1">
              <a:rPr lang="zh-CN" altLang="en-US" smtClean="0"/>
              <a:t>2020-10-23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875AA78-CE8D-46FA-AAA4-95E30370B21B}" type="datetime1">
              <a:rPr lang="zh-CN" altLang="en-US" smtClean="0"/>
              <a:t>2020-10-23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
        <p:nvSpPr>
          <p:cNvPr id="8" name="矩形 7"/>
          <p:cNvSpPr/>
          <p:nvPr userDrawn="1"/>
        </p:nvSpPr>
        <p:spPr>
          <a:xfrm>
            <a:off x="6948264" y="3976700"/>
            <a:ext cx="775136" cy="246221"/>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a:t>
            </a:r>
          </a:p>
          <a:p>
            <a:pPr lvl="0"/>
            <a:r>
              <a:rPr lang="zh-CN" altLang="en-US" sz="100" dirty="0">
                <a:solidFill>
                  <a:schemeClr val="bg1"/>
                </a:solidFill>
              </a:rPr>
              <a:t>字体下载：</a:t>
            </a:r>
            <a:r>
              <a:rPr lang="en-US" altLang="zh-CN" sz="100" dirty="0">
                <a:solidFill>
                  <a:schemeClr val="bg1"/>
                </a:solidFill>
              </a:rPr>
              <a:t>www.1ppt.com/ziti/</a:t>
            </a:r>
          </a:p>
          <a:p>
            <a:pPr lvl="0"/>
            <a:r>
              <a:rPr lang="en-US" altLang="zh-CN" sz="100" dirty="0">
                <a:solidFill>
                  <a:schemeClr val="bg1"/>
                </a:solidFill>
              </a:rPr>
              <a:t> </a:t>
            </a:r>
            <a:endParaRPr lang="zh-CN" altLang="en-US" sz="100" dirty="0">
              <a:solidFill>
                <a:schemeClr val="bg1"/>
              </a:solidFill>
            </a:endParaRPr>
          </a:p>
        </p:txBody>
      </p:sp>
    </p:spTree>
  </p:cSld>
  <p:clrMapOvr>
    <a:masterClrMapping/>
  </p:clrMapOvr>
  <p:transition advClick="0" advTm="0">
    <p:comb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4A06291-D7F4-4A41-BC3B-41B67C5CEB36}" type="datetime1">
              <a:rPr lang="zh-CN" altLang="en-US" smtClean="0"/>
              <a:t>2020-10-23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E550058-6022-437D-A378-3D7E85A48993}" type="datetime1">
              <a:rPr lang="zh-CN" altLang="en-US" smtClean="0"/>
              <a:t>2020-10-23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FB4CE7-E292-4F19-90AD-AFA23A36248A}" type="datetime1">
              <a:rPr lang="zh-CN" altLang="en-US" smtClean="0"/>
              <a:t>2020-10-23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C7BF774-6AD2-4FDC-833C-BA67F9C89DB8}" type="datetime1">
              <a:rPr lang="zh-CN" altLang="en-US" smtClean="0"/>
              <a:t>2020-10-23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9436B49-6E4B-4B92-A639-3755A89F8510}" type="datetime1">
              <a:rPr lang="zh-CN" altLang="en-US" smtClean="0"/>
              <a:t>2020-10-23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2EB2F370-786D-4291-9312-4ADD8B0F81E3}" type="datetime1">
              <a:rPr lang="zh-CN" altLang="en-US" smtClean="0"/>
              <a:t>2020-10-23</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06D2EDEE-018F-4012-A1B4-6387EBE5E63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advClick="0" advTm="0">
    <p:comb dir="vert"/>
  </p:transition>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3098800" y="-78105"/>
            <a:ext cx="6248400" cy="8534400"/>
          </a:xfrm>
          <a:prstGeom prst="rect">
            <a:avLst/>
          </a:prstGeom>
        </p:spPr>
      </p:pic>
      <p:sp>
        <p:nvSpPr>
          <p:cNvPr id="3" name="矩形 2"/>
          <p:cNvSpPr/>
          <p:nvPr/>
        </p:nvSpPr>
        <p:spPr>
          <a:xfrm>
            <a:off x="0" y="3459027"/>
            <a:ext cx="9144000" cy="1685108"/>
          </a:xfrm>
          <a:prstGeom prst="rect">
            <a:avLst/>
          </a:prstGeom>
          <a:solidFill>
            <a:srgbClr val="111D33">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1" y="2279321"/>
            <a:ext cx="5584371" cy="1606732"/>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6" name="文本框 5"/>
          <p:cNvSpPr txBox="1"/>
          <p:nvPr/>
        </p:nvSpPr>
        <p:spPr>
          <a:xfrm>
            <a:off x="140436" y="4006958"/>
            <a:ext cx="6445261" cy="646331"/>
          </a:xfrm>
          <a:prstGeom prst="rect">
            <a:avLst/>
          </a:prstGeom>
          <a:noFill/>
        </p:spPr>
        <p:txBody>
          <a:bodyPr wrap="square" rtlCol="0">
            <a:spAutoFit/>
          </a:bodyPr>
          <a:lstStyle/>
          <a:p>
            <a:r>
              <a:rPr lang="zh-CN" altLang="en-US" dirty="0" smtClean="0">
                <a:solidFill>
                  <a:schemeClr val="bg1"/>
                </a:solidFill>
                <a:sym typeface="+mn-ea"/>
              </a:rPr>
              <a:t>田博文</a:t>
            </a:r>
            <a:endParaRPr lang="en-US" altLang="zh-CN" dirty="0">
              <a:solidFill>
                <a:schemeClr val="bg1"/>
              </a:solidFill>
            </a:endParaRPr>
          </a:p>
          <a:p>
            <a:endParaRPr lang="en-US" altLang="zh-CN" dirty="0">
              <a:solidFill>
                <a:schemeClr val="bg1"/>
              </a:solidFill>
            </a:endParaRPr>
          </a:p>
        </p:txBody>
      </p:sp>
      <p:sp>
        <p:nvSpPr>
          <p:cNvPr id="9" name="文本框 8"/>
          <p:cNvSpPr txBox="1"/>
          <p:nvPr/>
        </p:nvSpPr>
        <p:spPr>
          <a:xfrm>
            <a:off x="-14795" y="2261732"/>
            <a:ext cx="6989414" cy="923330"/>
          </a:xfrm>
          <a:prstGeom prst="rect">
            <a:avLst/>
          </a:prstGeom>
          <a:noFill/>
        </p:spPr>
        <p:txBody>
          <a:bodyPr wrap="none" rtlCol="0">
            <a:spAutoFit/>
          </a:bodyPr>
          <a:lstStyle/>
          <a:p>
            <a:r>
              <a:rPr lang="en-US" altLang="zh-CN" sz="5400" spc="300" dirty="0">
                <a:solidFill>
                  <a:schemeClr val="tx1">
                    <a:lumMod val="75000"/>
                    <a:lumOff val="25000"/>
                  </a:schemeClr>
                </a:solidFill>
                <a:latin typeface="Adobe Gothic Std B" panose="020B0800000000000000" pitchFamily="34" charset="-128"/>
              </a:rPr>
              <a:t>Gaze estimation</a:t>
            </a:r>
            <a:endParaRPr lang="zh-CN" altLang="en-US" sz="5400" spc="300" dirty="0">
              <a:solidFill>
                <a:schemeClr val="tx1">
                  <a:lumMod val="75000"/>
                  <a:lumOff val="25000"/>
                </a:schemeClr>
              </a:solidFill>
              <a:latin typeface="Adobe Gothic Std B" panose="020B0800000000000000" pitchFamily="34" charset="-128"/>
            </a:endParaRPr>
          </a:p>
        </p:txBody>
      </p:sp>
      <p:sp>
        <p:nvSpPr>
          <p:cNvPr id="2" name="日期占位符 1"/>
          <p:cNvSpPr>
            <a:spLocks noGrp="1"/>
          </p:cNvSpPr>
          <p:nvPr>
            <p:ph type="dt" sz="half" idx="10"/>
          </p:nvPr>
        </p:nvSpPr>
        <p:spPr/>
        <p:txBody>
          <a:bodyPr/>
          <a:lstStyle/>
          <a:p>
            <a:fld id="{767F9191-78F9-4FCE-96FD-F2BC0432A873}" type="datetime1">
              <a:rPr lang="zh-CN" altLang="en-US" smtClean="0"/>
              <a:t>2020-10-23</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1</a:t>
            </a:fld>
            <a:endParaRPr lang="zh-CN" altLang="en-US"/>
          </a:p>
        </p:txBody>
      </p:sp>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7" name="图片 6">
            <a:extLst>
              <a:ext uri="{FF2B5EF4-FFF2-40B4-BE49-F238E27FC236}">
                <a16:creationId xmlns:a16="http://schemas.microsoft.com/office/drawing/2014/main" id="{99C7BF3B-C53D-4149-8D4F-6FBAF7E9C07B}"/>
              </a:ext>
            </a:extLst>
          </p:cNvPr>
          <p:cNvPicPr>
            <a:picLocks noChangeAspect="1"/>
          </p:cNvPicPr>
          <p:nvPr/>
        </p:nvPicPr>
        <p:blipFill>
          <a:blip r:embed="rId3"/>
          <a:stretch>
            <a:fillRect/>
          </a:stretch>
        </p:blipFill>
        <p:spPr>
          <a:xfrm>
            <a:off x="1043608" y="1456420"/>
            <a:ext cx="7078603" cy="2722540"/>
          </a:xfrm>
          <a:prstGeom prst="rect">
            <a:avLst/>
          </a:prstGeom>
        </p:spPr>
      </p:pic>
      <p:sp>
        <p:nvSpPr>
          <p:cNvPr id="2" name="矩形 1"/>
          <p:cNvSpPr/>
          <p:nvPr/>
        </p:nvSpPr>
        <p:spPr>
          <a:xfrm>
            <a:off x="5544108" y="562417"/>
            <a:ext cx="2291012" cy="369332"/>
          </a:xfrm>
          <a:prstGeom prst="rect">
            <a:avLst/>
          </a:prstGeom>
        </p:spPr>
        <p:txBody>
          <a:bodyPr wrap="none">
            <a:spAutoFit/>
          </a:bodyPr>
          <a:lstStyle/>
          <a:p>
            <a:r>
              <a:rPr lang="en-US" altLang="zh-CN" b="1" dirty="0">
                <a:solidFill>
                  <a:srgbClr val="121212"/>
                </a:solidFill>
                <a:latin typeface="-apple-system"/>
              </a:rPr>
              <a:t>person independent</a:t>
            </a:r>
            <a:endParaRPr lang="zh-CN" altLang="en-US" dirty="0"/>
          </a:p>
        </p:txBody>
      </p:sp>
      <p:sp>
        <p:nvSpPr>
          <p:cNvPr id="3" name="日期占位符 2"/>
          <p:cNvSpPr>
            <a:spLocks noGrp="1"/>
          </p:cNvSpPr>
          <p:nvPr>
            <p:ph type="dt" sz="half" idx="10"/>
          </p:nvPr>
        </p:nvSpPr>
        <p:spPr/>
        <p:txBody>
          <a:bodyPr/>
          <a:lstStyle/>
          <a:p>
            <a:fld id="{E2E9EDBA-BAE2-49F9-8770-38D9C5DFF8BE}" type="datetime1">
              <a:rPr lang="zh-CN" altLang="en-US" smtClean="0"/>
              <a:t>2020-10-23</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10</a:t>
            </a:fld>
            <a:endParaRPr lang="zh-CN" altLang="en-US"/>
          </a:p>
        </p:txBody>
      </p:sp>
      <p:sp>
        <p:nvSpPr>
          <p:cNvPr id="4" name="矩形 3"/>
          <p:cNvSpPr/>
          <p:nvPr/>
        </p:nvSpPr>
        <p:spPr>
          <a:xfrm>
            <a:off x="3959932" y="4380465"/>
            <a:ext cx="4284476" cy="646331"/>
          </a:xfrm>
          <a:prstGeom prst="rect">
            <a:avLst/>
          </a:prstGeom>
        </p:spPr>
        <p:txBody>
          <a:bodyPr wrap="square">
            <a:spAutoFit/>
          </a:bodyPr>
          <a:lstStyle/>
          <a:p>
            <a:r>
              <a:rPr lang="en-US" altLang="zh-CN" dirty="0" smtClean="0"/>
              <a:t>Code:</a:t>
            </a:r>
            <a:r>
              <a:rPr lang="zh-CN" altLang="en-US" dirty="0" smtClean="0"/>
              <a:t>https</a:t>
            </a:r>
            <a:r>
              <a:rPr lang="zh-CN" altLang="en-US" dirty="0"/>
              <a:t>://paperswithcode.com/paper/its-written-all-over-your-face-full-face#code</a:t>
            </a:r>
          </a:p>
        </p:txBody>
      </p:sp>
    </p:spTree>
    <p:extLst>
      <p:ext uri="{BB962C8B-B14F-4D97-AF65-F5344CB8AC3E}">
        <p14:creationId xmlns:p14="http://schemas.microsoft.com/office/powerpoint/2010/main" val="24373292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3" name="图片 2"/>
          <p:cNvPicPr>
            <a:picLocks noChangeAspect="1"/>
          </p:cNvPicPr>
          <p:nvPr/>
        </p:nvPicPr>
        <p:blipFill>
          <a:blip r:embed="rId2"/>
          <a:stretch>
            <a:fillRect/>
          </a:stretch>
        </p:blipFill>
        <p:spPr>
          <a:xfrm>
            <a:off x="395536" y="2003791"/>
            <a:ext cx="3546080" cy="1398968"/>
          </a:xfrm>
          <a:prstGeom prst="rect">
            <a:avLst/>
          </a:prstGeom>
        </p:spPr>
      </p:pic>
      <p:sp>
        <p:nvSpPr>
          <p:cNvPr id="6" name="文本框 5"/>
          <p:cNvSpPr txBox="1"/>
          <p:nvPr/>
        </p:nvSpPr>
        <p:spPr>
          <a:xfrm>
            <a:off x="755576" y="3688668"/>
            <a:ext cx="1980220" cy="523220"/>
          </a:xfrm>
          <a:prstGeom prst="rect">
            <a:avLst/>
          </a:prstGeom>
          <a:noFill/>
        </p:spPr>
        <p:txBody>
          <a:bodyPr wrap="square" rtlCol="0">
            <a:spAutoFit/>
          </a:bodyPr>
          <a:lstStyle/>
          <a:p>
            <a:pPr algn="ctr"/>
            <a:r>
              <a:rPr lang="en-US" altLang="zh-CN" sz="1400" dirty="0"/>
              <a:t>Face Alignment and 3D Head Pose Estimation</a:t>
            </a:r>
            <a:endParaRPr lang="zh-CN" altLang="en-US" sz="1400" dirty="0"/>
          </a:p>
        </p:txBody>
      </p:sp>
      <p:pic>
        <p:nvPicPr>
          <p:cNvPr id="7" name="图片 6"/>
          <p:cNvPicPr>
            <a:picLocks noChangeAspect="1"/>
          </p:cNvPicPr>
          <p:nvPr/>
        </p:nvPicPr>
        <p:blipFill>
          <a:blip r:embed="rId3"/>
          <a:stretch>
            <a:fillRect/>
          </a:stretch>
        </p:blipFill>
        <p:spPr>
          <a:xfrm>
            <a:off x="4139952" y="1780456"/>
            <a:ext cx="4093626" cy="1757748"/>
          </a:xfrm>
          <a:prstGeom prst="rect">
            <a:avLst/>
          </a:prstGeom>
        </p:spPr>
      </p:pic>
      <p:sp>
        <p:nvSpPr>
          <p:cNvPr id="8" name="文本框 7"/>
          <p:cNvSpPr txBox="1"/>
          <p:nvPr/>
        </p:nvSpPr>
        <p:spPr>
          <a:xfrm>
            <a:off x="5580112" y="3688668"/>
            <a:ext cx="1440160" cy="738664"/>
          </a:xfrm>
          <a:prstGeom prst="rect">
            <a:avLst/>
          </a:prstGeom>
          <a:noFill/>
        </p:spPr>
        <p:txBody>
          <a:bodyPr wrap="square" rtlCol="0">
            <a:spAutoFit/>
          </a:bodyPr>
          <a:lstStyle/>
          <a:p>
            <a:pPr algn="ctr"/>
            <a:r>
              <a:rPr lang="en-US" altLang="zh-CN" sz="1400" dirty="0"/>
              <a:t>Eye Image </a:t>
            </a:r>
            <a:r>
              <a:rPr lang="en-US" altLang="zh-CN" sz="1400" dirty="0" err="1"/>
              <a:t>Normalisation</a:t>
            </a:r>
            <a:r>
              <a:rPr lang="en-US" altLang="zh-CN" sz="1400" dirty="0"/>
              <a:t> </a:t>
            </a:r>
            <a:br>
              <a:rPr lang="en-US" altLang="zh-CN" sz="1400" dirty="0"/>
            </a:br>
            <a:endParaRPr lang="zh-CN" altLang="en-US" sz="1400" dirty="0"/>
          </a:p>
        </p:txBody>
      </p:sp>
      <p:sp>
        <p:nvSpPr>
          <p:cNvPr id="2" name="日期占位符 1"/>
          <p:cNvSpPr>
            <a:spLocks noGrp="1"/>
          </p:cNvSpPr>
          <p:nvPr>
            <p:ph type="dt" sz="half" idx="10"/>
          </p:nvPr>
        </p:nvSpPr>
        <p:spPr/>
        <p:txBody>
          <a:bodyPr/>
          <a:lstStyle/>
          <a:p>
            <a:fld id="{9DEA585A-7BEC-474A-8549-68596CB70708}" type="datetime1">
              <a:rPr lang="zh-CN" altLang="en-US" smtClean="0"/>
              <a:t>2020-10-23</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11</a:t>
            </a:fld>
            <a:endParaRPr lang="zh-CN" altLang="en-US"/>
          </a:p>
        </p:txBody>
      </p:sp>
    </p:spTree>
    <p:extLst>
      <p:ext uri="{BB962C8B-B14F-4D97-AF65-F5344CB8AC3E}">
        <p14:creationId xmlns:p14="http://schemas.microsoft.com/office/powerpoint/2010/main" val="15580305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9" name="图片 8"/>
          <p:cNvPicPr>
            <a:picLocks noChangeAspect="1"/>
          </p:cNvPicPr>
          <p:nvPr/>
        </p:nvPicPr>
        <p:blipFill>
          <a:blip r:embed="rId2"/>
          <a:stretch>
            <a:fillRect/>
          </a:stretch>
        </p:blipFill>
        <p:spPr>
          <a:xfrm>
            <a:off x="2339752" y="1600436"/>
            <a:ext cx="4284476" cy="1730269"/>
          </a:xfrm>
          <a:prstGeom prst="rect">
            <a:avLst/>
          </a:prstGeom>
        </p:spPr>
      </p:pic>
      <p:sp>
        <p:nvSpPr>
          <p:cNvPr id="2" name="文本框 1"/>
          <p:cNvSpPr txBox="1"/>
          <p:nvPr/>
        </p:nvSpPr>
        <p:spPr>
          <a:xfrm>
            <a:off x="3345141" y="3616660"/>
            <a:ext cx="1791773" cy="523220"/>
          </a:xfrm>
          <a:prstGeom prst="rect">
            <a:avLst/>
          </a:prstGeom>
          <a:noFill/>
        </p:spPr>
        <p:txBody>
          <a:bodyPr wrap="none" rtlCol="0">
            <a:spAutoFit/>
          </a:bodyPr>
          <a:lstStyle/>
          <a:p>
            <a:pPr algn="ctr"/>
            <a:r>
              <a:rPr lang="en-US" altLang="zh-CN" sz="1400" dirty="0" err="1"/>
              <a:t>GazeNet</a:t>
            </a:r>
            <a:r>
              <a:rPr lang="en-US" altLang="zh-CN" sz="1400" dirty="0"/>
              <a:t> Architecture </a:t>
            </a:r>
            <a:br>
              <a:rPr lang="en-US" altLang="zh-CN" sz="1400" dirty="0"/>
            </a:br>
            <a:endParaRPr lang="zh-CN" altLang="en-US" sz="1400" dirty="0"/>
          </a:p>
        </p:txBody>
      </p:sp>
      <p:sp>
        <p:nvSpPr>
          <p:cNvPr id="3" name="文本框 2"/>
          <p:cNvSpPr txBox="1"/>
          <p:nvPr/>
        </p:nvSpPr>
        <p:spPr>
          <a:xfrm>
            <a:off x="3581890" y="4417093"/>
            <a:ext cx="1800200" cy="369332"/>
          </a:xfrm>
          <a:prstGeom prst="rect">
            <a:avLst/>
          </a:prstGeom>
          <a:noFill/>
        </p:spPr>
        <p:txBody>
          <a:bodyPr wrap="square" rtlCol="0">
            <a:spAutoFit/>
          </a:bodyPr>
          <a:lstStyle/>
          <a:p>
            <a:r>
              <a:rPr lang="zh-CN" altLang="en-US" dirty="0"/>
              <a:t>精度：</a:t>
            </a:r>
            <a:r>
              <a:rPr lang="en-US" altLang="zh-CN" dirty="0"/>
              <a:t>6.3°</a:t>
            </a:r>
            <a:endParaRPr lang="zh-CN" altLang="en-US" dirty="0"/>
          </a:p>
        </p:txBody>
      </p:sp>
      <p:sp>
        <p:nvSpPr>
          <p:cNvPr id="4" name="日期占位符 3"/>
          <p:cNvSpPr>
            <a:spLocks noGrp="1"/>
          </p:cNvSpPr>
          <p:nvPr>
            <p:ph type="dt" sz="half" idx="10"/>
          </p:nvPr>
        </p:nvSpPr>
        <p:spPr/>
        <p:txBody>
          <a:bodyPr/>
          <a:lstStyle/>
          <a:p>
            <a:fld id="{58ECDD61-08C8-450B-80E5-31EC44707D81}"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12</a:t>
            </a:fld>
            <a:endParaRPr lang="zh-CN" altLang="en-US"/>
          </a:p>
        </p:txBody>
      </p:sp>
    </p:spTree>
    <p:extLst>
      <p:ext uri="{BB962C8B-B14F-4D97-AF65-F5344CB8AC3E}">
        <p14:creationId xmlns:p14="http://schemas.microsoft.com/office/powerpoint/2010/main" val="212151524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88532"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2" name="图片 1">
            <a:extLst>
              <a:ext uri="{FF2B5EF4-FFF2-40B4-BE49-F238E27FC236}">
                <a16:creationId xmlns:a16="http://schemas.microsoft.com/office/drawing/2014/main" id="{D6B41C23-2E81-4114-BDF2-3A8A6BE4340C}"/>
              </a:ext>
            </a:extLst>
          </p:cNvPr>
          <p:cNvPicPr>
            <a:picLocks noChangeAspect="1"/>
          </p:cNvPicPr>
          <p:nvPr/>
        </p:nvPicPr>
        <p:blipFill>
          <a:blip r:embed="rId2"/>
          <a:stretch>
            <a:fillRect/>
          </a:stretch>
        </p:blipFill>
        <p:spPr>
          <a:xfrm>
            <a:off x="625052" y="1204392"/>
            <a:ext cx="7893896" cy="3449695"/>
          </a:xfrm>
          <a:prstGeom prst="rect">
            <a:avLst/>
          </a:prstGeom>
        </p:spPr>
      </p:pic>
      <p:sp>
        <p:nvSpPr>
          <p:cNvPr id="3" name="日期占位符 2"/>
          <p:cNvSpPr>
            <a:spLocks noGrp="1"/>
          </p:cNvSpPr>
          <p:nvPr>
            <p:ph type="dt" sz="half" idx="10"/>
          </p:nvPr>
        </p:nvSpPr>
        <p:spPr/>
        <p:txBody>
          <a:bodyPr/>
          <a:lstStyle/>
          <a:p>
            <a:fld id="{0276C544-8AA3-48BC-A047-51DD90D2A9C7}" type="datetime1">
              <a:rPr lang="zh-CN" altLang="en-US" smtClean="0"/>
              <a:t>2020-10-23</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13</a:t>
            </a:fld>
            <a:endParaRPr lang="zh-CN" altLang="en-US"/>
          </a:p>
        </p:txBody>
      </p:sp>
    </p:spTree>
    <p:extLst>
      <p:ext uri="{BB962C8B-B14F-4D97-AF65-F5344CB8AC3E}">
        <p14:creationId xmlns:p14="http://schemas.microsoft.com/office/powerpoint/2010/main" val="80430138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23680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a:t>
            </a:r>
            <a:r>
              <a:rPr lang="en-US" altLang="zh-CN" sz="1200" dirty="0" err="1">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MPIIGaze</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 Real-World Dataset and Deep Appearance-Based Gaze Estimation</a:t>
            </a:r>
          </a:p>
        </p:txBody>
      </p:sp>
      <p:pic>
        <p:nvPicPr>
          <p:cNvPr id="2" name="图片 1">
            <a:extLst>
              <a:ext uri="{FF2B5EF4-FFF2-40B4-BE49-F238E27FC236}">
                <a16:creationId xmlns:a16="http://schemas.microsoft.com/office/drawing/2014/main" id="{3556798F-BF3A-4F20-957D-537F7F5C3BDD}"/>
              </a:ext>
            </a:extLst>
          </p:cNvPr>
          <p:cNvPicPr>
            <a:picLocks noChangeAspect="1"/>
          </p:cNvPicPr>
          <p:nvPr/>
        </p:nvPicPr>
        <p:blipFill>
          <a:blip r:embed="rId2"/>
          <a:stretch>
            <a:fillRect/>
          </a:stretch>
        </p:blipFill>
        <p:spPr>
          <a:xfrm>
            <a:off x="1295636" y="1204392"/>
            <a:ext cx="5913429" cy="3149298"/>
          </a:xfrm>
          <a:prstGeom prst="rect">
            <a:avLst/>
          </a:prstGeom>
        </p:spPr>
      </p:pic>
      <p:sp>
        <p:nvSpPr>
          <p:cNvPr id="3" name="文本框 2">
            <a:extLst>
              <a:ext uri="{FF2B5EF4-FFF2-40B4-BE49-F238E27FC236}">
                <a16:creationId xmlns:a16="http://schemas.microsoft.com/office/drawing/2014/main" id="{00F1A5CD-CE16-4A2F-B6F8-0B69C7857FFD}"/>
              </a:ext>
            </a:extLst>
          </p:cNvPr>
          <p:cNvSpPr txBox="1"/>
          <p:nvPr/>
        </p:nvSpPr>
        <p:spPr>
          <a:xfrm>
            <a:off x="1825145" y="4497410"/>
            <a:ext cx="4896544" cy="369332"/>
          </a:xfrm>
          <a:prstGeom prst="rect">
            <a:avLst/>
          </a:prstGeom>
          <a:noFill/>
        </p:spPr>
        <p:txBody>
          <a:bodyPr wrap="square" rtlCol="0">
            <a:spAutoFit/>
          </a:bodyPr>
          <a:lstStyle/>
          <a:p>
            <a:r>
              <a:rPr lang="zh-CN" altLang="en-US" dirty="0"/>
              <a:t>问题：泛化不行，跨数据集性能下降很多</a:t>
            </a:r>
          </a:p>
        </p:txBody>
      </p:sp>
      <p:sp>
        <p:nvSpPr>
          <p:cNvPr id="4" name="文本框 3"/>
          <p:cNvSpPr txBox="1"/>
          <p:nvPr/>
        </p:nvSpPr>
        <p:spPr>
          <a:xfrm>
            <a:off x="6192180" y="4497410"/>
            <a:ext cx="1440160" cy="369332"/>
          </a:xfrm>
          <a:prstGeom prst="rect">
            <a:avLst/>
          </a:prstGeom>
          <a:noFill/>
        </p:spPr>
        <p:txBody>
          <a:bodyPr wrap="square" rtlCol="0">
            <a:spAutoFit/>
          </a:bodyPr>
          <a:lstStyle/>
          <a:p>
            <a:r>
              <a:rPr lang="zh-CN" altLang="en-US" dirty="0"/>
              <a:t>精度：</a:t>
            </a:r>
            <a:r>
              <a:rPr lang="en-US" altLang="zh-CN" dirty="0"/>
              <a:t>5.4°</a:t>
            </a:r>
            <a:endParaRPr lang="zh-CN" altLang="en-US" dirty="0"/>
          </a:p>
        </p:txBody>
      </p:sp>
      <p:sp>
        <p:nvSpPr>
          <p:cNvPr id="5" name="日期占位符 4"/>
          <p:cNvSpPr>
            <a:spLocks noGrp="1"/>
          </p:cNvSpPr>
          <p:nvPr>
            <p:ph type="dt" sz="half" idx="10"/>
          </p:nvPr>
        </p:nvSpPr>
        <p:spPr/>
        <p:txBody>
          <a:bodyPr/>
          <a:lstStyle/>
          <a:p>
            <a:fld id="{9FF6DB0B-A9B8-4BD6-AFD8-108DF4760690}" type="datetime1">
              <a:rPr lang="zh-CN" altLang="en-US" smtClean="0"/>
              <a:t>2020-10-23</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14</a:t>
            </a:fld>
            <a:endParaRPr lang="zh-CN" altLang="en-US"/>
          </a:p>
        </p:txBody>
      </p:sp>
    </p:spTree>
    <p:extLst>
      <p:ext uri="{BB962C8B-B14F-4D97-AF65-F5344CB8AC3E}">
        <p14:creationId xmlns:p14="http://schemas.microsoft.com/office/powerpoint/2010/main" val="7878350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6708"/>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Feng Lu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740860"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2018 Appearance-Based Gaze Estimation via Evaluation-Guided Asymmetric Regression</a:t>
            </a:r>
          </a:p>
        </p:txBody>
      </p:sp>
      <p:pic>
        <p:nvPicPr>
          <p:cNvPr id="5" name="图片 4"/>
          <p:cNvPicPr>
            <a:picLocks noChangeAspect="1"/>
          </p:cNvPicPr>
          <p:nvPr/>
        </p:nvPicPr>
        <p:blipFill>
          <a:blip r:embed="rId3"/>
          <a:stretch>
            <a:fillRect/>
          </a:stretch>
        </p:blipFill>
        <p:spPr>
          <a:xfrm>
            <a:off x="755576" y="1276400"/>
            <a:ext cx="7641524" cy="3274939"/>
          </a:xfrm>
          <a:prstGeom prst="rect">
            <a:avLst/>
          </a:prstGeom>
        </p:spPr>
      </p:pic>
      <p:sp>
        <p:nvSpPr>
          <p:cNvPr id="6" name="文本框 5"/>
          <p:cNvSpPr txBox="1"/>
          <p:nvPr/>
        </p:nvSpPr>
        <p:spPr>
          <a:xfrm>
            <a:off x="467544" y="931749"/>
            <a:ext cx="2016224" cy="369332"/>
          </a:xfrm>
          <a:prstGeom prst="rect">
            <a:avLst/>
          </a:prstGeom>
          <a:noFill/>
        </p:spPr>
        <p:txBody>
          <a:bodyPr wrap="square" rtlCol="0">
            <a:spAutoFit/>
          </a:bodyPr>
          <a:lstStyle/>
          <a:p>
            <a:r>
              <a:rPr lang="zh-CN" altLang="en-US" dirty="0"/>
              <a:t>双眼 不对称回归</a:t>
            </a:r>
          </a:p>
        </p:txBody>
      </p:sp>
      <p:sp>
        <p:nvSpPr>
          <p:cNvPr id="7" name="文本框 6"/>
          <p:cNvSpPr txBox="1"/>
          <p:nvPr/>
        </p:nvSpPr>
        <p:spPr>
          <a:xfrm>
            <a:off x="3887924" y="4624772"/>
            <a:ext cx="1836204" cy="369332"/>
          </a:xfrm>
          <a:prstGeom prst="rect">
            <a:avLst/>
          </a:prstGeom>
          <a:noFill/>
        </p:spPr>
        <p:txBody>
          <a:bodyPr wrap="square" rtlCol="0">
            <a:spAutoFit/>
          </a:bodyPr>
          <a:lstStyle/>
          <a:p>
            <a:r>
              <a:rPr lang="en-US" altLang="zh-CN" dirty="0" err="1"/>
              <a:t>MPIIGaze</a:t>
            </a:r>
            <a:r>
              <a:rPr lang="en-US" altLang="zh-CN" dirty="0"/>
              <a:t> 5.0°</a:t>
            </a:r>
            <a:endParaRPr lang="zh-CN" altLang="en-US" dirty="0"/>
          </a:p>
        </p:txBody>
      </p:sp>
      <p:sp>
        <p:nvSpPr>
          <p:cNvPr id="8" name="文本框 7"/>
          <p:cNvSpPr txBox="1"/>
          <p:nvPr/>
        </p:nvSpPr>
        <p:spPr>
          <a:xfrm>
            <a:off x="3311860" y="931749"/>
            <a:ext cx="3168352" cy="369332"/>
          </a:xfrm>
          <a:prstGeom prst="rect">
            <a:avLst/>
          </a:prstGeom>
          <a:noFill/>
        </p:spPr>
        <p:txBody>
          <a:bodyPr wrap="square" rtlCol="0">
            <a:spAutoFit/>
          </a:bodyPr>
          <a:lstStyle/>
          <a:p>
            <a:r>
              <a:rPr lang="zh-CN" altLang="en-US" dirty="0"/>
              <a:t>前提假设：获得头部姿态</a:t>
            </a:r>
          </a:p>
        </p:txBody>
      </p:sp>
      <p:sp>
        <p:nvSpPr>
          <p:cNvPr id="2" name="日期占位符 1"/>
          <p:cNvSpPr>
            <a:spLocks noGrp="1"/>
          </p:cNvSpPr>
          <p:nvPr>
            <p:ph type="dt" sz="half" idx="10"/>
          </p:nvPr>
        </p:nvSpPr>
        <p:spPr/>
        <p:txBody>
          <a:bodyPr/>
          <a:lstStyle/>
          <a:p>
            <a:fld id="{EE98A316-E756-4DD8-BA95-FD1D2497F20F}" type="datetime1">
              <a:rPr lang="zh-CN" altLang="en-US" smtClean="0"/>
              <a:t>2020-10-23</a:t>
            </a:fld>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15</a:t>
            </a:fld>
            <a:endParaRPr lang="zh-CN" altLang="en-US"/>
          </a:p>
        </p:txBody>
      </p:sp>
    </p:spTree>
    <p:extLst>
      <p:ext uri="{BB962C8B-B14F-4D97-AF65-F5344CB8AC3E}">
        <p14:creationId xmlns:p14="http://schemas.microsoft.com/office/powerpoint/2010/main" val="3730461912"/>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3" name="图片 2">
            <a:extLst>
              <a:ext uri="{FF2B5EF4-FFF2-40B4-BE49-F238E27FC236}">
                <a16:creationId xmlns:a16="http://schemas.microsoft.com/office/drawing/2014/main" id="{ABB3847B-463F-421F-9FC3-182A1B197C6D}"/>
              </a:ext>
            </a:extLst>
          </p:cNvPr>
          <p:cNvPicPr>
            <a:picLocks noChangeAspect="1"/>
          </p:cNvPicPr>
          <p:nvPr/>
        </p:nvPicPr>
        <p:blipFill>
          <a:blip r:embed="rId2"/>
          <a:stretch>
            <a:fillRect/>
          </a:stretch>
        </p:blipFill>
        <p:spPr>
          <a:xfrm>
            <a:off x="107504" y="1276400"/>
            <a:ext cx="8794404" cy="2717139"/>
          </a:xfrm>
          <a:prstGeom prst="rect">
            <a:avLst/>
          </a:prstGeom>
        </p:spPr>
      </p:pic>
      <p:sp>
        <p:nvSpPr>
          <p:cNvPr id="4" name="文本框 3">
            <a:extLst>
              <a:ext uri="{FF2B5EF4-FFF2-40B4-BE49-F238E27FC236}">
                <a16:creationId xmlns:a16="http://schemas.microsoft.com/office/drawing/2014/main" id="{A3659578-FEEF-4128-B326-951166F17728}"/>
              </a:ext>
            </a:extLst>
          </p:cNvPr>
          <p:cNvSpPr txBox="1"/>
          <p:nvPr/>
        </p:nvSpPr>
        <p:spPr>
          <a:xfrm>
            <a:off x="3095836" y="4263322"/>
            <a:ext cx="3096344" cy="646331"/>
          </a:xfrm>
          <a:prstGeom prst="rect">
            <a:avLst/>
          </a:prstGeom>
          <a:noFill/>
        </p:spPr>
        <p:txBody>
          <a:bodyPr wrap="square" rtlCol="0">
            <a:spAutoFit/>
          </a:bodyPr>
          <a:lstStyle/>
          <a:p>
            <a:r>
              <a:rPr lang="zh-CN" altLang="en-US" dirty="0"/>
              <a:t>创新：</a:t>
            </a:r>
            <a:r>
              <a:rPr lang="en-US" altLang="zh-CN" dirty="0"/>
              <a:t>Attention</a:t>
            </a:r>
            <a:r>
              <a:rPr lang="zh-CN" altLang="en-US" dirty="0"/>
              <a:t>计算</a:t>
            </a:r>
            <a:r>
              <a:rPr lang="zh-CN" altLang="en-US" dirty="0" smtClean="0"/>
              <a:t>权重，</a:t>
            </a:r>
            <a:r>
              <a:rPr lang="en-US" altLang="zh-CN" dirty="0" err="1" smtClean="0"/>
              <a:t>MPIIgaze</a:t>
            </a:r>
            <a:r>
              <a:rPr lang="en-US" altLang="zh-CN" dirty="0" smtClean="0"/>
              <a:t> 4.8°</a:t>
            </a:r>
            <a:endParaRPr lang="zh-CN" altLang="en-US" dirty="0"/>
          </a:p>
        </p:txBody>
      </p:sp>
      <p:sp>
        <p:nvSpPr>
          <p:cNvPr id="2" name="日期占位符 1"/>
          <p:cNvSpPr>
            <a:spLocks noGrp="1"/>
          </p:cNvSpPr>
          <p:nvPr>
            <p:ph type="dt" sz="half" idx="10"/>
          </p:nvPr>
        </p:nvSpPr>
        <p:spPr/>
        <p:txBody>
          <a:bodyPr/>
          <a:lstStyle/>
          <a:p>
            <a:fld id="{C22C0DC1-D2A4-4FAE-9391-06501F931ECC}"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16</a:t>
            </a:fld>
            <a:endParaRPr lang="zh-CN" altLang="en-US"/>
          </a:p>
        </p:txBody>
      </p:sp>
    </p:spTree>
    <p:extLst>
      <p:ext uri="{BB962C8B-B14F-4D97-AF65-F5344CB8AC3E}">
        <p14:creationId xmlns:p14="http://schemas.microsoft.com/office/powerpoint/2010/main" val="334045834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1026" name="Picture 2" descr="https://img2018.cnblogs.com/blog/1347407/201910/1347407-20191009125147201-18674050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33" y="931749"/>
            <a:ext cx="6432649" cy="3970203"/>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fld id="{7C2C1DDA-00B1-47C5-9FA3-411FEE85C695}" type="datetime1">
              <a:rPr lang="zh-CN" altLang="en-US" smtClean="0"/>
              <a:t>2020-10-23</a:t>
            </a:fld>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17</a:t>
            </a:fld>
            <a:endParaRPr lang="zh-CN" altLang="en-US"/>
          </a:p>
        </p:txBody>
      </p:sp>
    </p:spTree>
    <p:extLst>
      <p:ext uri="{BB962C8B-B14F-4D97-AF65-F5344CB8AC3E}">
        <p14:creationId xmlns:p14="http://schemas.microsoft.com/office/powerpoint/2010/main" val="87380237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323528" y="1456420"/>
            <a:ext cx="4118445" cy="2520000"/>
          </a:xfrm>
          <a:prstGeom prst="rect">
            <a:avLst/>
          </a:prstGeom>
        </p:spPr>
      </p:pic>
      <p:pic>
        <p:nvPicPr>
          <p:cNvPr id="3" name="图片 2"/>
          <p:cNvPicPr>
            <a:picLocks noChangeAspect="1"/>
          </p:cNvPicPr>
          <p:nvPr/>
        </p:nvPicPr>
        <p:blipFill>
          <a:blip r:embed="rId4"/>
          <a:stretch>
            <a:fillRect/>
          </a:stretch>
        </p:blipFill>
        <p:spPr>
          <a:xfrm>
            <a:off x="4346059" y="1528428"/>
            <a:ext cx="3977253" cy="2520000"/>
          </a:xfrm>
          <a:prstGeom prst="rect">
            <a:avLst/>
          </a:prstGeom>
        </p:spPr>
      </p:pic>
      <p:sp>
        <p:nvSpPr>
          <p:cNvPr id="4" name="日期占位符 3"/>
          <p:cNvSpPr>
            <a:spLocks noGrp="1"/>
          </p:cNvSpPr>
          <p:nvPr>
            <p:ph type="dt" sz="half" idx="10"/>
          </p:nvPr>
        </p:nvSpPr>
        <p:spPr/>
        <p:txBody>
          <a:bodyPr/>
          <a:lstStyle/>
          <a:p>
            <a:fld id="{01DDFA95-860C-4187-96EF-EFFA53353E40}"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18</a:t>
            </a:fld>
            <a:endParaRPr lang="zh-CN" altLang="en-US"/>
          </a:p>
        </p:txBody>
      </p:sp>
    </p:spTree>
    <p:extLst>
      <p:ext uri="{BB962C8B-B14F-4D97-AF65-F5344CB8AC3E}">
        <p14:creationId xmlns:p14="http://schemas.microsoft.com/office/powerpoint/2010/main" val="117598493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410103" y="1492424"/>
            <a:ext cx="3855521" cy="2520000"/>
          </a:xfrm>
          <a:prstGeom prst="rect">
            <a:avLst/>
          </a:prstGeom>
        </p:spPr>
      </p:pic>
      <p:pic>
        <p:nvPicPr>
          <p:cNvPr id="3" name="图片 2"/>
          <p:cNvPicPr>
            <a:picLocks noChangeAspect="1"/>
          </p:cNvPicPr>
          <p:nvPr/>
        </p:nvPicPr>
        <p:blipFill>
          <a:blip r:embed="rId4"/>
          <a:stretch>
            <a:fillRect/>
          </a:stretch>
        </p:blipFill>
        <p:spPr>
          <a:xfrm>
            <a:off x="4349451" y="1492424"/>
            <a:ext cx="3947184" cy="2520000"/>
          </a:xfrm>
          <a:prstGeom prst="rect">
            <a:avLst/>
          </a:prstGeom>
        </p:spPr>
      </p:pic>
      <p:sp>
        <p:nvSpPr>
          <p:cNvPr id="4" name="日期占位符 3"/>
          <p:cNvSpPr>
            <a:spLocks noGrp="1"/>
          </p:cNvSpPr>
          <p:nvPr>
            <p:ph type="dt" sz="half" idx="10"/>
          </p:nvPr>
        </p:nvSpPr>
        <p:spPr/>
        <p:txBody>
          <a:bodyPr/>
          <a:lstStyle/>
          <a:p>
            <a:fld id="{6F798D74-C72C-48EA-8E22-16BAB12AE25C}"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19</a:t>
            </a:fld>
            <a:endParaRPr lang="zh-CN" altLang="en-US"/>
          </a:p>
        </p:txBody>
      </p:sp>
    </p:spTree>
    <p:extLst>
      <p:ext uri="{BB962C8B-B14F-4D97-AF65-F5344CB8AC3E}">
        <p14:creationId xmlns:p14="http://schemas.microsoft.com/office/powerpoint/2010/main" val="24942475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a:srcRect b="49881"/>
          <a:stretch>
            <a:fillRect/>
          </a:stretch>
        </p:blipFill>
        <p:spPr>
          <a:xfrm>
            <a:off x="-319405" y="3114675"/>
            <a:ext cx="10284460" cy="7040245"/>
          </a:xfrm>
          <a:prstGeom prst="rect">
            <a:avLst/>
          </a:prstGeom>
        </p:spPr>
      </p:pic>
      <p:sp>
        <p:nvSpPr>
          <p:cNvPr id="27" name="矩形 26"/>
          <p:cNvSpPr/>
          <p:nvPr/>
        </p:nvSpPr>
        <p:spPr>
          <a:xfrm>
            <a:off x="-97155" y="21590"/>
            <a:ext cx="9390380" cy="6184265"/>
          </a:xfrm>
          <a:prstGeom prst="rect">
            <a:avLst/>
          </a:prstGeom>
          <a:solidFill>
            <a:srgbClr val="FFFFFF">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7" name="文本框 1"/>
          <p:cNvSpPr txBox="1"/>
          <p:nvPr/>
        </p:nvSpPr>
        <p:spPr>
          <a:xfrm>
            <a:off x="2753995" y="916305"/>
            <a:ext cx="3636645" cy="745490"/>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4400" dirty="0">
                <a:solidFill>
                  <a:schemeClr val="tx1">
                    <a:lumMod val="85000"/>
                    <a:lumOff val="1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CONTENTS</a:t>
            </a:r>
          </a:p>
        </p:txBody>
      </p:sp>
      <p:sp>
        <p:nvSpPr>
          <p:cNvPr id="8" name="Freeform 11"/>
          <p:cNvSpPr/>
          <p:nvPr/>
        </p:nvSpPr>
        <p:spPr bwMode="auto">
          <a:xfrm rot="10800000">
            <a:off x="2520219"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9" name="文本框 1"/>
          <p:cNvSpPr txBox="1"/>
          <p:nvPr/>
        </p:nvSpPr>
        <p:spPr>
          <a:xfrm>
            <a:off x="2590823"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01</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0" name="Freeform 11"/>
          <p:cNvSpPr/>
          <p:nvPr/>
        </p:nvSpPr>
        <p:spPr bwMode="auto">
          <a:xfrm rot="10800000">
            <a:off x="4319972"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1" name="文本框 1"/>
          <p:cNvSpPr txBox="1"/>
          <p:nvPr/>
        </p:nvSpPr>
        <p:spPr>
          <a:xfrm>
            <a:off x="4391023"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02</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2" name="文本框 1"/>
          <p:cNvSpPr txBox="1"/>
          <p:nvPr/>
        </p:nvSpPr>
        <p:spPr>
          <a:xfrm>
            <a:off x="1624214"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Introduction</a:t>
            </a:r>
          </a:p>
        </p:txBody>
      </p:sp>
      <p:sp>
        <p:nvSpPr>
          <p:cNvPr id="14" name="Freeform 11"/>
          <p:cNvSpPr/>
          <p:nvPr/>
        </p:nvSpPr>
        <p:spPr bwMode="auto">
          <a:xfrm rot="10800000">
            <a:off x="6164282"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5" name="文本框 1"/>
          <p:cNvSpPr txBox="1"/>
          <p:nvPr/>
        </p:nvSpPr>
        <p:spPr>
          <a:xfrm>
            <a:off x="6227227"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03</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2" name="文本框 1"/>
          <p:cNvSpPr txBox="1"/>
          <p:nvPr/>
        </p:nvSpPr>
        <p:spPr>
          <a:xfrm>
            <a:off x="3409199"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Dataset</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289434"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Reference</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half" idx="10"/>
          </p:nvPr>
        </p:nvSpPr>
        <p:spPr/>
        <p:txBody>
          <a:bodyPr/>
          <a:lstStyle/>
          <a:p>
            <a:fld id="{BC6E4EF5-247A-4FA9-A600-5A7AD608BA68}"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p:push dir="d"/>
      </p:transition>
    </mc:Choice>
    <mc:Fallback xmlns="">
      <p:transition>
        <p:push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730"/>
                                        <p:tgtEl>
                                          <p:spTgt spid="8"/>
                                        </p:tgtEl>
                                      </p:cBhvr>
                                    </p:animEffect>
                                  </p:childTnLst>
                                </p:cTn>
                              </p:par>
                              <p:par>
                                <p:cTn id="14" presetID="8" presetClass="emph" presetSubtype="0" repeatCount="indefinite" fill="hold" grpId="1" nodeType="withEffect">
                                  <p:stCondLst>
                                    <p:cond delay="250"/>
                                  </p:stCondLst>
                                  <p:childTnLst>
                                    <p:animRot by="21600000">
                                      <p:cBhvr>
                                        <p:cTn id="15" dur="2000" fill="hold"/>
                                        <p:tgtEl>
                                          <p:spTgt spid="8"/>
                                        </p:tgtEl>
                                        <p:attrNameLst>
                                          <p:attrName>r</p:attrName>
                                        </p:attrNameLst>
                                      </p:cBhvr>
                                    </p:animRot>
                                  </p:childTnLst>
                                </p:cTn>
                              </p:par>
                              <p:par>
                                <p:cTn id="16" presetID="2" presetClass="entr" presetSubtype="4" accel="72000" fill="hold" grpId="0" nodeType="withEffect">
                                  <p:stCondLst>
                                    <p:cond delay="500"/>
                                  </p:stCondLst>
                                  <p:iterate type="lt">
                                    <p:tmPct val="0"/>
                                  </p:iterate>
                                  <p:childTnLst>
                                    <p:set>
                                      <p:cBhvr>
                                        <p:cTn id="17" dur="1" fill="hold">
                                          <p:stCondLst>
                                            <p:cond delay="0"/>
                                          </p:stCondLst>
                                        </p:cTn>
                                        <p:tgtEl>
                                          <p:spTgt spid="9"/>
                                        </p:tgtEl>
                                        <p:attrNameLst>
                                          <p:attrName>style.visibility</p:attrName>
                                        </p:attrNameLst>
                                      </p:cBhvr>
                                      <p:to>
                                        <p:strVal val="visible"/>
                                      </p:to>
                                    </p:set>
                                    <p:anim calcmode="lin" valueType="num">
                                      <p:cBhvr additive="base">
                                        <p:cTn id="18" dur="730" fill="hold"/>
                                        <p:tgtEl>
                                          <p:spTgt spid="9"/>
                                        </p:tgtEl>
                                        <p:attrNameLst>
                                          <p:attrName>ppt_x</p:attrName>
                                        </p:attrNameLst>
                                      </p:cBhvr>
                                      <p:tavLst>
                                        <p:tav tm="0">
                                          <p:val>
                                            <p:strVal val="#ppt_x"/>
                                          </p:val>
                                        </p:tav>
                                        <p:tav tm="100000">
                                          <p:val>
                                            <p:strVal val="#ppt_x"/>
                                          </p:val>
                                        </p:tav>
                                      </p:tavLst>
                                    </p:anim>
                                    <p:anim calcmode="lin" valueType="num">
                                      <p:cBhvr additive="base">
                                        <p:cTn id="19" dur="73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accel="72000" fill="hold" grpId="0" nodeType="withEffect">
                                  <p:stCondLst>
                                    <p:cond delay="930"/>
                                  </p:stCondLst>
                                  <p:iterate type="lt">
                                    <p:tmPct val="0"/>
                                  </p:iterate>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600" fill="hold"/>
                                        <p:tgtEl>
                                          <p:spTgt spid="12"/>
                                        </p:tgtEl>
                                        <p:attrNameLst>
                                          <p:attrName>ppt_x</p:attrName>
                                        </p:attrNameLst>
                                      </p:cBhvr>
                                      <p:tavLst>
                                        <p:tav tm="0">
                                          <p:val>
                                            <p:strVal val="#ppt_x"/>
                                          </p:val>
                                        </p:tav>
                                        <p:tav tm="100000">
                                          <p:val>
                                            <p:strVal val="#ppt_x"/>
                                          </p:val>
                                        </p:tav>
                                      </p:tavLst>
                                    </p:anim>
                                    <p:anim calcmode="lin" valueType="num">
                                      <p:cBhvr additive="base">
                                        <p:cTn id="23" dur="600" fill="hold"/>
                                        <p:tgtEl>
                                          <p:spTgt spid="12"/>
                                        </p:tgtEl>
                                        <p:attrNameLst>
                                          <p:attrName>ppt_y</p:attrName>
                                        </p:attrNameLst>
                                      </p:cBhvr>
                                      <p:tavLst>
                                        <p:tav tm="0">
                                          <p:val>
                                            <p:strVal val="1+#ppt_h/2"/>
                                          </p:val>
                                        </p:tav>
                                        <p:tav tm="100000">
                                          <p:val>
                                            <p:strVal val="#ppt_y"/>
                                          </p:val>
                                        </p:tav>
                                      </p:tavLst>
                                    </p:anim>
                                  </p:childTnLst>
                                </p:cTn>
                              </p:par>
                              <p:par>
                                <p:cTn id="24" presetID="21" presetClass="entr" presetSubtype="1" fill="hold" grpId="0" nodeType="withEffect">
                                  <p:stCondLst>
                                    <p:cond delay="203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700"/>
                                        <p:tgtEl>
                                          <p:spTgt spid="10"/>
                                        </p:tgtEl>
                                      </p:cBhvr>
                                    </p:animEffect>
                                  </p:childTnLst>
                                </p:cTn>
                              </p:par>
                              <p:par>
                                <p:cTn id="27" presetID="8" presetClass="emph" presetSubtype="0" repeatCount="indefinite" fill="hold" grpId="1" nodeType="withEffect">
                                  <p:stCondLst>
                                    <p:cond delay="2730"/>
                                  </p:stCondLst>
                                  <p:childTnLst>
                                    <p:animRot by="21600000">
                                      <p:cBhvr>
                                        <p:cTn id="28" dur="2000" fill="hold"/>
                                        <p:tgtEl>
                                          <p:spTgt spid="10"/>
                                        </p:tgtEl>
                                        <p:attrNameLst>
                                          <p:attrName>r</p:attrName>
                                        </p:attrNameLst>
                                      </p:cBhvr>
                                    </p:animRot>
                                  </p:childTnLst>
                                </p:cTn>
                              </p:par>
                              <p:par>
                                <p:cTn id="29" presetID="2" presetClass="entr" presetSubtype="4" accel="72000" fill="hold" grpId="0" nodeType="withEffect">
                                  <p:stCondLst>
                                    <p:cond delay="2730"/>
                                  </p:stCondLst>
                                  <p:iterate type="lt">
                                    <p:tmPct val="10000"/>
                                  </p:iterate>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1000" fill="hold"/>
                                        <p:tgtEl>
                                          <p:spTgt spid="11"/>
                                        </p:tgtEl>
                                        <p:attrNameLst>
                                          <p:attrName>ppt_x</p:attrName>
                                        </p:attrNameLst>
                                      </p:cBhvr>
                                      <p:tavLst>
                                        <p:tav tm="0">
                                          <p:val>
                                            <p:strVal val="#ppt_x"/>
                                          </p:val>
                                        </p:tav>
                                        <p:tav tm="100000">
                                          <p:val>
                                            <p:strVal val="#ppt_x"/>
                                          </p:val>
                                        </p:tav>
                                      </p:tavLst>
                                    </p:anim>
                                    <p:anim calcmode="lin" valueType="num">
                                      <p:cBhvr additive="base">
                                        <p:cTn id="32" dur="1000" fill="hold"/>
                                        <p:tgtEl>
                                          <p:spTgt spid="11"/>
                                        </p:tgtEl>
                                        <p:attrNameLst>
                                          <p:attrName>ppt_y</p:attrName>
                                        </p:attrNameLst>
                                      </p:cBhvr>
                                      <p:tavLst>
                                        <p:tav tm="0">
                                          <p:val>
                                            <p:strVal val="1+#ppt_h/2"/>
                                          </p:val>
                                        </p:tav>
                                        <p:tav tm="100000">
                                          <p:val>
                                            <p:strVal val="#ppt_y"/>
                                          </p:val>
                                        </p:tav>
                                      </p:tavLst>
                                    </p:anim>
                                  </p:childTnLst>
                                </p:cTn>
                              </p:par>
                              <p:par>
                                <p:cTn id="33" presetID="21" presetClass="entr" presetSubtype="1" fill="hold" grpId="0" nodeType="withEffect">
                                  <p:stCondLst>
                                    <p:cond delay="5230"/>
                                  </p:stCondLst>
                                  <p:childTnLst>
                                    <p:set>
                                      <p:cBhvr>
                                        <p:cTn id="34" dur="1" fill="hold">
                                          <p:stCondLst>
                                            <p:cond delay="0"/>
                                          </p:stCondLst>
                                        </p:cTn>
                                        <p:tgtEl>
                                          <p:spTgt spid="14"/>
                                        </p:tgtEl>
                                        <p:attrNameLst>
                                          <p:attrName>style.visibility</p:attrName>
                                        </p:attrNameLst>
                                      </p:cBhvr>
                                      <p:to>
                                        <p:strVal val="visible"/>
                                      </p:to>
                                    </p:set>
                                    <p:animEffect transition="in" filter="wheel(1)">
                                      <p:cBhvr>
                                        <p:cTn id="35" dur="500"/>
                                        <p:tgtEl>
                                          <p:spTgt spid="14"/>
                                        </p:tgtEl>
                                      </p:cBhvr>
                                    </p:animEffect>
                                  </p:childTnLst>
                                </p:cTn>
                              </p:par>
                              <p:par>
                                <p:cTn id="36" presetID="8" presetClass="emph" presetSubtype="0" repeatCount="indefinite" fill="hold" grpId="1" nodeType="withEffect">
                                  <p:stCondLst>
                                    <p:cond delay="5730"/>
                                  </p:stCondLst>
                                  <p:childTnLst>
                                    <p:animRot by="21600000">
                                      <p:cBhvr>
                                        <p:cTn id="37" dur="2000" fill="hold"/>
                                        <p:tgtEl>
                                          <p:spTgt spid="14"/>
                                        </p:tgtEl>
                                        <p:attrNameLst>
                                          <p:attrName>r</p:attrName>
                                        </p:attrNameLst>
                                      </p:cBhvr>
                                    </p:animRot>
                                  </p:childTnLst>
                                </p:cTn>
                              </p:par>
                              <p:par>
                                <p:cTn id="38" presetID="2" presetClass="entr" presetSubtype="4" accel="72000" fill="hold" grpId="0" nodeType="withEffect">
                                  <p:stCondLst>
                                    <p:cond delay="5730"/>
                                  </p:stCondLst>
                                  <p:iterate type="lt">
                                    <p:tmPct val="10000"/>
                                  </p:iterate>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700" fill="hold"/>
                                        <p:tgtEl>
                                          <p:spTgt spid="15"/>
                                        </p:tgtEl>
                                        <p:attrNameLst>
                                          <p:attrName>ppt_x</p:attrName>
                                        </p:attrNameLst>
                                      </p:cBhvr>
                                      <p:tavLst>
                                        <p:tav tm="0">
                                          <p:val>
                                            <p:strVal val="#ppt_x"/>
                                          </p:val>
                                        </p:tav>
                                        <p:tav tm="100000">
                                          <p:val>
                                            <p:strVal val="#ppt_x"/>
                                          </p:val>
                                        </p:tav>
                                      </p:tavLst>
                                    </p:anim>
                                    <p:anim calcmode="lin" valueType="num">
                                      <p:cBhvr additive="base">
                                        <p:cTn id="41" dur="700" fill="hold"/>
                                        <p:tgtEl>
                                          <p:spTgt spid="15"/>
                                        </p:tgtEl>
                                        <p:attrNameLst>
                                          <p:attrName>ppt_y</p:attrName>
                                        </p:attrNameLst>
                                      </p:cBhvr>
                                      <p:tavLst>
                                        <p:tav tm="0">
                                          <p:val>
                                            <p:strVal val="1+#ppt_h/2"/>
                                          </p:val>
                                        </p:tav>
                                        <p:tav tm="100000">
                                          <p:val>
                                            <p:strVal val="#ppt_y"/>
                                          </p:val>
                                        </p:tav>
                                      </p:tavLst>
                                    </p:anim>
                                  </p:childTnLst>
                                </p:cTn>
                              </p:par>
                              <p:par>
                                <p:cTn id="42" presetID="2" presetClass="entr" presetSubtype="4" accel="72000" fill="hold" grpId="0" nodeType="withEffect">
                                  <p:stCondLst>
                                    <p:cond delay="930"/>
                                  </p:stCondLst>
                                  <p:iterate type="lt">
                                    <p:tmPct val="0"/>
                                  </p:iterate>
                                  <p:childTnLst>
                                    <p:set>
                                      <p:cBhvr>
                                        <p:cTn id="43" dur="1" fill="hold">
                                          <p:stCondLst>
                                            <p:cond delay="0"/>
                                          </p:stCondLst>
                                        </p:cTn>
                                        <p:tgtEl>
                                          <p:spTgt spid="2"/>
                                        </p:tgtEl>
                                        <p:attrNameLst>
                                          <p:attrName>style.visibility</p:attrName>
                                        </p:attrNameLst>
                                      </p:cBhvr>
                                      <p:to>
                                        <p:strVal val="visible"/>
                                      </p:to>
                                    </p:set>
                                    <p:anim calcmode="lin" valueType="num">
                                      <p:cBhvr additive="base">
                                        <p:cTn id="44" dur="600" fill="hold"/>
                                        <p:tgtEl>
                                          <p:spTgt spid="2"/>
                                        </p:tgtEl>
                                        <p:attrNameLst>
                                          <p:attrName>ppt_x</p:attrName>
                                        </p:attrNameLst>
                                      </p:cBhvr>
                                      <p:tavLst>
                                        <p:tav tm="0">
                                          <p:val>
                                            <p:strVal val="#ppt_x"/>
                                          </p:val>
                                        </p:tav>
                                        <p:tav tm="100000">
                                          <p:val>
                                            <p:strVal val="#ppt_x"/>
                                          </p:val>
                                        </p:tav>
                                      </p:tavLst>
                                    </p:anim>
                                    <p:anim calcmode="lin" valueType="num">
                                      <p:cBhvr additive="base">
                                        <p:cTn id="45" dur="600" fill="hold"/>
                                        <p:tgtEl>
                                          <p:spTgt spid="2"/>
                                        </p:tgtEl>
                                        <p:attrNameLst>
                                          <p:attrName>ppt_y</p:attrName>
                                        </p:attrNameLst>
                                      </p:cBhvr>
                                      <p:tavLst>
                                        <p:tav tm="0">
                                          <p:val>
                                            <p:strVal val="1+#ppt_h/2"/>
                                          </p:val>
                                        </p:tav>
                                        <p:tav tm="100000">
                                          <p:val>
                                            <p:strVal val="#ppt_y"/>
                                          </p:val>
                                        </p:tav>
                                      </p:tavLst>
                                    </p:anim>
                                  </p:childTnLst>
                                </p:cTn>
                              </p:par>
                              <p:par>
                                <p:cTn id="46" presetID="2" presetClass="entr" presetSubtype="4" accel="72000" fill="hold" grpId="0" nodeType="withEffect">
                                  <p:stCondLst>
                                    <p:cond delay="930"/>
                                  </p:stCondLst>
                                  <p:iterate type="lt">
                                    <p:tmPct val="0"/>
                                  </p:iterate>
                                  <p:childTnLst>
                                    <p:set>
                                      <p:cBhvr>
                                        <p:cTn id="47" dur="1" fill="hold">
                                          <p:stCondLst>
                                            <p:cond delay="0"/>
                                          </p:stCondLst>
                                        </p:cTn>
                                        <p:tgtEl>
                                          <p:spTgt spid="4"/>
                                        </p:tgtEl>
                                        <p:attrNameLst>
                                          <p:attrName>style.visibility</p:attrName>
                                        </p:attrNameLst>
                                      </p:cBhvr>
                                      <p:to>
                                        <p:strVal val="visible"/>
                                      </p:to>
                                    </p:set>
                                    <p:anim calcmode="lin" valueType="num">
                                      <p:cBhvr additive="base">
                                        <p:cTn id="48" dur="600" fill="hold"/>
                                        <p:tgtEl>
                                          <p:spTgt spid="4"/>
                                        </p:tgtEl>
                                        <p:attrNameLst>
                                          <p:attrName>ppt_x</p:attrName>
                                        </p:attrNameLst>
                                      </p:cBhvr>
                                      <p:tavLst>
                                        <p:tav tm="0">
                                          <p:val>
                                            <p:strVal val="#ppt_x"/>
                                          </p:val>
                                        </p:tav>
                                        <p:tav tm="100000">
                                          <p:val>
                                            <p:strVal val="#ppt_x"/>
                                          </p:val>
                                        </p:tav>
                                      </p:tavLst>
                                    </p:anim>
                                    <p:anim calcmode="lin" valueType="num">
                                      <p:cBhvr additive="base">
                                        <p:cTn id="49" dur="6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animBg="1"/>
      <p:bldP spid="8" grpId="1" animBg="1"/>
      <p:bldP spid="9" grpId="0"/>
      <p:bldP spid="10" grpId="0" animBg="1"/>
      <p:bldP spid="10" grpId="1" animBg="1"/>
      <p:bldP spid="11" grpId="0"/>
      <p:bldP spid="12" grpId="0" bldLvl="0" animBg="1"/>
      <p:bldP spid="14" grpId="0" animBg="1"/>
      <p:bldP spid="14" grpId="1" animBg="1"/>
      <p:bldP spid="15" grpId="0"/>
      <p:bldP spid="2" grpId="0" bldLvl="0" animBg="1"/>
      <p:bldP spid="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4" name="图片 3">
            <a:extLst>
              <a:ext uri="{FF2B5EF4-FFF2-40B4-BE49-F238E27FC236}">
                <a16:creationId xmlns:a16="http://schemas.microsoft.com/office/drawing/2014/main" id="{4675C1CC-5E8F-421D-9543-D59DC3B57549}"/>
              </a:ext>
            </a:extLst>
          </p:cNvPr>
          <p:cNvPicPr>
            <a:picLocks noChangeAspect="1"/>
          </p:cNvPicPr>
          <p:nvPr/>
        </p:nvPicPr>
        <p:blipFill>
          <a:blip r:embed="rId3"/>
          <a:stretch>
            <a:fillRect/>
          </a:stretch>
        </p:blipFill>
        <p:spPr>
          <a:xfrm>
            <a:off x="899592" y="701672"/>
            <a:ext cx="7491109" cy="3741744"/>
          </a:xfrm>
          <a:prstGeom prst="rect">
            <a:avLst/>
          </a:prstGeom>
        </p:spPr>
      </p:pic>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Tracking for Everyone</a:t>
            </a:r>
          </a:p>
        </p:txBody>
      </p:sp>
      <p:sp>
        <p:nvSpPr>
          <p:cNvPr id="2" name="文本框 1"/>
          <p:cNvSpPr txBox="1"/>
          <p:nvPr/>
        </p:nvSpPr>
        <p:spPr>
          <a:xfrm>
            <a:off x="1547664" y="4478593"/>
            <a:ext cx="5328592" cy="646331"/>
          </a:xfrm>
          <a:prstGeom prst="rect">
            <a:avLst/>
          </a:prstGeom>
          <a:noFill/>
        </p:spPr>
        <p:txBody>
          <a:bodyPr wrap="square" rtlCol="0">
            <a:spAutoFit/>
          </a:bodyPr>
          <a:lstStyle/>
          <a:p>
            <a:r>
              <a:rPr lang="zh-CN" altLang="en-US" dirty="0"/>
              <a:t>模型在</a:t>
            </a:r>
            <a:r>
              <a:rPr lang="en-US" altLang="zh-CN" dirty="0"/>
              <a:t>iPhone</a:t>
            </a:r>
            <a:r>
              <a:rPr lang="zh-CN" altLang="en-US" dirty="0"/>
              <a:t>上的误差是</a:t>
            </a:r>
            <a:r>
              <a:rPr lang="en-US" altLang="zh-CN" dirty="0"/>
              <a:t>1.71cm</a:t>
            </a:r>
            <a:r>
              <a:rPr lang="zh-CN" altLang="en-US" dirty="0"/>
              <a:t>，而在平板上的误差是</a:t>
            </a:r>
            <a:r>
              <a:rPr lang="en-US" altLang="zh-CN" dirty="0"/>
              <a:t>2.53cm</a:t>
            </a:r>
            <a:endParaRPr lang="zh-CN" altLang="en-US" dirty="0"/>
          </a:p>
        </p:txBody>
      </p:sp>
      <p:sp>
        <p:nvSpPr>
          <p:cNvPr id="3" name="日期占位符 2"/>
          <p:cNvSpPr>
            <a:spLocks noGrp="1"/>
          </p:cNvSpPr>
          <p:nvPr>
            <p:ph type="dt" sz="half" idx="10"/>
          </p:nvPr>
        </p:nvSpPr>
        <p:spPr/>
        <p:txBody>
          <a:bodyPr/>
          <a:lstStyle/>
          <a:p>
            <a:fld id="{795DAEB9-DC77-4FFE-9E89-C33A5E066B03}" type="datetime1">
              <a:rPr lang="zh-CN" altLang="en-US" smtClean="0"/>
              <a:t>2020-10-23</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20</a:t>
            </a:fld>
            <a:endParaRPr lang="zh-CN" altLang="en-US"/>
          </a:p>
        </p:txBody>
      </p:sp>
      <p:sp>
        <p:nvSpPr>
          <p:cNvPr id="6" name="矩形 5"/>
          <p:cNvSpPr/>
          <p:nvPr/>
        </p:nvSpPr>
        <p:spPr>
          <a:xfrm>
            <a:off x="3973277" y="207716"/>
            <a:ext cx="4572000" cy="646331"/>
          </a:xfrm>
          <a:prstGeom prst="rect">
            <a:avLst/>
          </a:prstGeom>
        </p:spPr>
        <p:txBody>
          <a:bodyPr>
            <a:spAutoFit/>
          </a:bodyPr>
          <a:lstStyle/>
          <a:p>
            <a:r>
              <a:rPr lang="en-US" altLang="zh-CN" dirty="0" smtClean="0"/>
              <a:t>Code:</a:t>
            </a:r>
            <a:r>
              <a:rPr lang="zh-CN" altLang="en-US" dirty="0" smtClean="0"/>
              <a:t>https</a:t>
            </a:r>
            <a:r>
              <a:rPr lang="zh-CN" altLang="en-US" dirty="0"/>
              <a:t>://paperswithcode.com/paper/eye-tracking-for-everyone#code</a:t>
            </a:r>
          </a:p>
        </p:txBody>
      </p:sp>
    </p:spTree>
    <p:extLst>
      <p:ext uri="{BB962C8B-B14F-4D97-AF65-F5344CB8AC3E}">
        <p14:creationId xmlns:p14="http://schemas.microsoft.com/office/powerpoint/2010/main" val="197630049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Tracking for Everyone</a:t>
            </a:r>
          </a:p>
        </p:txBody>
      </p:sp>
      <p:pic>
        <p:nvPicPr>
          <p:cNvPr id="2" name="图片 1"/>
          <p:cNvPicPr>
            <a:picLocks noChangeAspect="1"/>
          </p:cNvPicPr>
          <p:nvPr/>
        </p:nvPicPr>
        <p:blipFill>
          <a:blip r:embed="rId3"/>
          <a:stretch>
            <a:fillRect/>
          </a:stretch>
        </p:blipFill>
        <p:spPr>
          <a:xfrm>
            <a:off x="1291354" y="1888468"/>
            <a:ext cx="6230219" cy="1257475"/>
          </a:xfrm>
          <a:prstGeom prst="rect">
            <a:avLst/>
          </a:prstGeom>
        </p:spPr>
      </p:pic>
      <p:pic>
        <p:nvPicPr>
          <p:cNvPr id="3" name="图片 2"/>
          <p:cNvPicPr>
            <a:picLocks noChangeAspect="1"/>
          </p:cNvPicPr>
          <p:nvPr/>
        </p:nvPicPr>
        <p:blipFill>
          <a:blip r:embed="rId4"/>
          <a:stretch>
            <a:fillRect/>
          </a:stretch>
        </p:blipFill>
        <p:spPr>
          <a:xfrm>
            <a:off x="1367644" y="1600436"/>
            <a:ext cx="5901901" cy="2311296"/>
          </a:xfrm>
          <a:prstGeom prst="rect">
            <a:avLst/>
          </a:prstGeom>
        </p:spPr>
      </p:pic>
      <p:sp>
        <p:nvSpPr>
          <p:cNvPr id="6" name="文本框 5"/>
          <p:cNvSpPr txBox="1"/>
          <p:nvPr/>
        </p:nvSpPr>
        <p:spPr>
          <a:xfrm>
            <a:off x="391254" y="1081426"/>
            <a:ext cx="1800200" cy="369332"/>
          </a:xfrm>
          <a:prstGeom prst="rect">
            <a:avLst/>
          </a:prstGeom>
          <a:noFill/>
        </p:spPr>
        <p:txBody>
          <a:bodyPr wrap="square" rtlCol="0">
            <a:spAutoFit/>
          </a:bodyPr>
          <a:lstStyle/>
          <a:p>
            <a:r>
              <a:rPr lang="en-US" altLang="zh-CN" dirty="0" err="1"/>
              <a:t>GazeCapture</a:t>
            </a:r>
            <a:endParaRPr lang="zh-CN" altLang="en-US" dirty="0"/>
          </a:p>
        </p:txBody>
      </p:sp>
      <p:sp>
        <p:nvSpPr>
          <p:cNvPr id="4" name="日期占位符 3"/>
          <p:cNvSpPr>
            <a:spLocks noGrp="1"/>
          </p:cNvSpPr>
          <p:nvPr>
            <p:ph type="dt" sz="half" idx="10"/>
          </p:nvPr>
        </p:nvSpPr>
        <p:spPr/>
        <p:txBody>
          <a:bodyPr/>
          <a:lstStyle/>
          <a:p>
            <a:fld id="{8419922E-0F8C-46A7-B286-08054E6E0E8B}" type="datetime1">
              <a:rPr lang="zh-CN" altLang="en-US" smtClean="0"/>
              <a:t>2020-10-23</a:t>
            </a:fld>
            <a:endParaRPr lang="zh-CN" altLang="en-US"/>
          </a:p>
        </p:txBody>
      </p:sp>
      <p:sp>
        <p:nvSpPr>
          <p:cNvPr id="8" name="灯片编号占位符 7"/>
          <p:cNvSpPr>
            <a:spLocks noGrp="1"/>
          </p:cNvSpPr>
          <p:nvPr>
            <p:ph type="sldNum" sz="quarter" idx="12"/>
          </p:nvPr>
        </p:nvSpPr>
        <p:spPr/>
        <p:txBody>
          <a:bodyPr/>
          <a:lstStyle/>
          <a:p>
            <a:fld id="{06D2EDEE-018F-4012-A1B4-6387EBE5E632}" type="slidenum">
              <a:rPr lang="zh-CN" altLang="en-US" smtClean="0"/>
              <a:t>21</a:t>
            </a:fld>
            <a:endParaRPr lang="zh-CN" altLang="en-US"/>
          </a:p>
        </p:txBody>
      </p:sp>
    </p:spTree>
    <p:extLst>
      <p:ext uri="{BB962C8B-B14F-4D97-AF65-F5344CB8AC3E}">
        <p14:creationId xmlns:p14="http://schemas.microsoft.com/office/powerpoint/2010/main" val="33050563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3" name="图片 2">
            <a:extLst>
              <a:ext uri="{FF2B5EF4-FFF2-40B4-BE49-F238E27FC236}">
                <a16:creationId xmlns:a16="http://schemas.microsoft.com/office/drawing/2014/main" id="{0EC7C16D-E4E2-42E3-96A8-8709C6BAFCE3}"/>
              </a:ext>
            </a:extLst>
          </p:cNvPr>
          <p:cNvPicPr>
            <a:picLocks noChangeAspect="1"/>
          </p:cNvPicPr>
          <p:nvPr/>
        </p:nvPicPr>
        <p:blipFill>
          <a:blip r:embed="rId3"/>
          <a:stretch>
            <a:fillRect/>
          </a:stretch>
        </p:blipFill>
        <p:spPr>
          <a:xfrm>
            <a:off x="1691680" y="916360"/>
            <a:ext cx="5760640" cy="3762631"/>
          </a:xfrm>
          <a:prstGeom prst="rect">
            <a:avLst/>
          </a:prstGeom>
        </p:spPr>
      </p:pic>
      <p:sp>
        <p:nvSpPr>
          <p:cNvPr id="2" name="矩形 1">
            <a:extLst>
              <a:ext uri="{FF2B5EF4-FFF2-40B4-BE49-F238E27FC236}">
                <a16:creationId xmlns:a16="http://schemas.microsoft.com/office/drawing/2014/main" id="{3ACD6E42-BE69-4A74-B675-03D41EFC0E4A}"/>
              </a:ext>
            </a:extLst>
          </p:cNvPr>
          <p:cNvSpPr/>
          <p:nvPr/>
        </p:nvSpPr>
        <p:spPr>
          <a:xfrm>
            <a:off x="2393758" y="4426291"/>
            <a:ext cx="5526614" cy="523220"/>
          </a:xfrm>
          <a:prstGeom prst="rect">
            <a:avLst/>
          </a:prstGeom>
        </p:spPr>
        <p:txBody>
          <a:bodyPr wrap="square">
            <a:spAutoFit/>
          </a:bodyPr>
          <a:lstStyle/>
          <a:p>
            <a:r>
              <a:rPr lang="en-US" altLang="zh-CN" sz="1400" dirty="0">
                <a:solidFill>
                  <a:srgbClr val="121212"/>
                </a:solidFill>
                <a:latin typeface="-apple-system"/>
              </a:rPr>
              <a:t>Google</a:t>
            </a:r>
            <a:r>
              <a:rPr lang="zh-CN" altLang="en-US" sz="1400" dirty="0">
                <a:solidFill>
                  <a:srgbClr val="121212"/>
                </a:solidFill>
                <a:latin typeface="-apple-system"/>
              </a:rPr>
              <a:t>对上述模型做了进一步压缩，即将人脸和人脸位置这两个输入替换为四个眼角的位置</a:t>
            </a:r>
            <a:r>
              <a:rPr lang="zh-CN" altLang="en-US" sz="1400" dirty="0" smtClean="0">
                <a:solidFill>
                  <a:srgbClr val="121212"/>
                </a:solidFill>
                <a:latin typeface="-apple-system"/>
              </a:rPr>
              <a:t>坐标，</a:t>
            </a:r>
            <a:r>
              <a:rPr lang="en-US" altLang="zh-CN" sz="1400" dirty="0" smtClean="0">
                <a:solidFill>
                  <a:srgbClr val="121212"/>
                </a:solidFill>
                <a:latin typeface="-apple-system"/>
              </a:rPr>
              <a:t>iPHone1.78cm</a:t>
            </a:r>
            <a:endParaRPr lang="zh-CN" altLang="en-US" sz="1400" dirty="0"/>
          </a:p>
        </p:txBody>
      </p:sp>
      <p:sp>
        <p:nvSpPr>
          <p:cNvPr id="5" name="文本框 38"/>
          <p:cNvSpPr txBox="1"/>
          <p:nvPr/>
        </p:nvSpPr>
        <p:spPr>
          <a:xfrm>
            <a:off x="395536" y="649707"/>
            <a:ext cx="65527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2019 On-device Few-shot Personalization for Real-time Gaze Estimation</a:t>
            </a:r>
          </a:p>
        </p:txBody>
      </p:sp>
      <p:sp>
        <p:nvSpPr>
          <p:cNvPr id="4" name="日期占位符 3"/>
          <p:cNvSpPr>
            <a:spLocks noGrp="1"/>
          </p:cNvSpPr>
          <p:nvPr>
            <p:ph type="dt" sz="half" idx="10"/>
          </p:nvPr>
        </p:nvSpPr>
        <p:spPr/>
        <p:txBody>
          <a:bodyPr/>
          <a:lstStyle/>
          <a:p>
            <a:fld id="{85B6483B-674C-49AB-8454-14A8178C3EE7}" type="datetime1">
              <a:rPr lang="zh-CN" altLang="en-US" smtClean="0"/>
              <a:t>2020-10-23</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22</a:t>
            </a:fld>
            <a:endParaRPr lang="zh-CN" altLang="en-US"/>
          </a:p>
        </p:txBody>
      </p:sp>
    </p:spTree>
    <p:extLst>
      <p:ext uri="{BB962C8B-B14F-4D97-AF65-F5344CB8AC3E}">
        <p14:creationId xmlns:p14="http://schemas.microsoft.com/office/powerpoint/2010/main" val="113279630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smtClean="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问题</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4" name="文本框 3">
            <a:extLst>
              <a:ext uri="{FF2B5EF4-FFF2-40B4-BE49-F238E27FC236}">
                <a16:creationId xmlns:a16="http://schemas.microsoft.com/office/drawing/2014/main" id="{9FC16AA6-B0E2-44FF-A4ED-CC0E19CE3987}"/>
              </a:ext>
            </a:extLst>
          </p:cNvPr>
          <p:cNvSpPr txBox="1"/>
          <p:nvPr/>
        </p:nvSpPr>
        <p:spPr>
          <a:xfrm>
            <a:off x="1871700" y="1223614"/>
            <a:ext cx="5400600" cy="923330"/>
          </a:xfrm>
          <a:prstGeom prst="rect">
            <a:avLst/>
          </a:prstGeom>
          <a:noFill/>
        </p:spPr>
        <p:txBody>
          <a:bodyPr wrap="square" rtlCol="0">
            <a:spAutoFit/>
          </a:bodyPr>
          <a:lstStyle/>
          <a:p>
            <a:r>
              <a:rPr lang="en-US" altLang="zh-CN" dirty="0"/>
              <a:t>1.</a:t>
            </a:r>
            <a:r>
              <a:rPr lang="zh-CN" altLang="en-US" dirty="0"/>
              <a:t>数据集收集困难</a:t>
            </a:r>
            <a:endParaRPr lang="en-US" altLang="zh-CN" dirty="0"/>
          </a:p>
          <a:p>
            <a:r>
              <a:rPr lang="en-US" altLang="zh-CN" dirty="0"/>
              <a:t>2.</a:t>
            </a:r>
            <a:r>
              <a:rPr lang="zh-CN" altLang="en-US" dirty="0"/>
              <a:t>数据集的标注本身有问题，影响了正确率的提升</a:t>
            </a:r>
            <a:endParaRPr lang="en-US" altLang="zh-CN" dirty="0"/>
          </a:p>
          <a:p>
            <a:r>
              <a:rPr lang="en-US" altLang="zh-CN" dirty="0"/>
              <a:t>3.</a:t>
            </a:r>
            <a:r>
              <a:rPr lang="zh-CN" altLang="en-US" dirty="0"/>
              <a:t>泛化能力差，不同数据集上效果不同</a:t>
            </a:r>
          </a:p>
        </p:txBody>
      </p:sp>
      <p:pic>
        <p:nvPicPr>
          <p:cNvPr id="2" name="图片 1">
            <a:extLst>
              <a:ext uri="{FF2B5EF4-FFF2-40B4-BE49-F238E27FC236}">
                <a16:creationId xmlns:a16="http://schemas.microsoft.com/office/drawing/2014/main" id="{C8AFC154-759C-43BF-B415-5402AFF5FE07}"/>
              </a:ext>
            </a:extLst>
          </p:cNvPr>
          <p:cNvPicPr>
            <a:picLocks noChangeAspect="1"/>
          </p:cNvPicPr>
          <p:nvPr/>
        </p:nvPicPr>
        <p:blipFill>
          <a:blip r:embed="rId3"/>
          <a:stretch>
            <a:fillRect/>
          </a:stretch>
        </p:blipFill>
        <p:spPr>
          <a:xfrm>
            <a:off x="1439652" y="2398875"/>
            <a:ext cx="6050804" cy="1737511"/>
          </a:xfrm>
          <a:prstGeom prst="rect">
            <a:avLst/>
          </a:prstGeom>
        </p:spPr>
      </p:pic>
      <p:sp>
        <p:nvSpPr>
          <p:cNvPr id="3" name="文本框 2">
            <a:extLst>
              <a:ext uri="{FF2B5EF4-FFF2-40B4-BE49-F238E27FC236}">
                <a16:creationId xmlns:a16="http://schemas.microsoft.com/office/drawing/2014/main" id="{7070F778-385C-4F89-9F1C-F130D24B8EDF}"/>
              </a:ext>
            </a:extLst>
          </p:cNvPr>
          <p:cNvSpPr txBox="1"/>
          <p:nvPr/>
        </p:nvSpPr>
        <p:spPr>
          <a:xfrm>
            <a:off x="5112060" y="4670056"/>
            <a:ext cx="3744416" cy="646331"/>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ETH-</a:t>
            </a:r>
            <a:r>
              <a:rPr lang="en-US" altLang="zh-CN" sz="1200" dirty="0" err="1">
                <a:latin typeface="Times New Roman" panose="02020603050405020304" pitchFamily="18" charset="0"/>
                <a:cs typeface="Times New Roman" panose="02020603050405020304" pitchFamily="18" charset="0"/>
              </a:rPr>
              <a:t>XGaze</a:t>
            </a:r>
            <a:r>
              <a:rPr lang="en-US" altLang="zh-CN" sz="1200" dirty="0">
                <a:latin typeface="Times New Roman" panose="02020603050405020304" pitchFamily="18" charset="0"/>
                <a:cs typeface="Times New Roman" panose="02020603050405020304" pitchFamily="18" charset="0"/>
              </a:rPr>
              <a:t>: A Large Scale Dataset for Gaze Estimation under Extreme Head Pose and Gaze Variation</a:t>
            </a:r>
          </a:p>
          <a:p>
            <a:endParaRPr lang="zh-CN" altLang="en-US" sz="1200" dirty="0">
              <a:latin typeface="Times New Roman" panose="02020603050405020304" pitchFamily="18" charset="0"/>
              <a:cs typeface="Times New Roman" panose="02020603050405020304" pitchFamily="18" charset="0"/>
            </a:endParaRPr>
          </a:p>
        </p:txBody>
      </p:sp>
      <p:sp>
        <p:nvSpPr>
          <p:cNvPr id="5" name="日期占位符 4"/>
          <p:cNvSpPr>
            <a:spLocks noGrp="1"/>
          </p:cNvSpPr>
          <p:nvPr>
            <p:ph type="dt" sz="half" idx="10"/>
          </p:nvPr>
        </p:nvSpPr>
        <p:spPr/>
        <p:txBody>
          <a:bodyPr/>
          <a:lstStyle/>
          <a:p>
            <a:fld id="{572B088B-2028-49E0-8BED-7C41CFB7D3CD}" type="datetime1">
              <a:rPr lang="zh-CN" altLang="en-US" smtClean="0"/>
              <a:t>2020-10-23</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23</a:t>
            </a:fld>
            <a:endParaRPr lang="zh-CN" altLang="en-US"/>
          </a:p>
        </p:txBody>
      </p:sp>
    </p:spTree>
    <p:extLst>
      <p:ext uri="{BB962C8B-B14F-4D97-AF65-F5344CB8AC3E}">
        <p14:creationId xmlns:p14="http://schemas.microsoft.com/office/powerpoint/2010/main" val="192687350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smtClean="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解决方法</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196716" y="645840"/>
            <a:ext cx="2304256" cy="282042"/>
          </a:xfrm>
          <a:prstGeom prst="rect">
            <a:avLst/>
          </a:prstGeom>
          <a:noFill/>
        </p:spPr>
        <p:txBody>
          <a:bodyPr wrap="square" lIns="96434" tIns="48217" rIns="96434" bIns="48217" rtlCol="0">
            <a:spAutoFit/>
          </a:bodyPr>
          <a:lstStyle/>
          <a:p>
            <a:pPr algn="dist" defTabSz="963930"/>
            <a:r>
              <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数据集收集</a:t>
            </a:r>
            <a:r>
              <a:rPr lang="zh-CN" altLang="en-US"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困难，标注问题</a:t>
            </a:r>
            <a:endPar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3" name="左大括号 2"/>
          <p:cNvSpPr/>
          <p:nvPr/>
        </p:nvSpPr>
        <p:spPr>
          <a:xfrm>
            <a:off x="3275856" y="1902889"/>
            <a:ext cx="180020" cy="14041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512450" y="1780456"/>
            <a:ext cx="936104" cy="369332"/>
          </a:xfrm>
          <a:prstGeom prst="rect">
            <a:avLst/>
          </a:prstGeom>
          <a:noFill/>
        </p:spPr>
        <p:txBody>
          <a:bodyPr wrap="square" rtlCol="0">
            <a:spAutoFit/>
          </a:bodyPr>
          <a:lstStyle/>
          <a:p>
            <a:r>
              <a:rPr lang="en-US" altLang="zh-CN" dirty="0"/>
              <a:t>GAN</a:t>
            </a:r>
            <a:endParaRPr lang="zh-CN" altLang="en-US" dirty="0"/>
          </a:p>
        </p:txBody>
      </p:sp>
      <p:sp>
        <p:nvSpPr>
          <p:cNvPr id="7" name="文本框 6"/>
          <p:cNvSpPr txBox="1"/>
          <p:nvPr/>
        </p:nvSpPr>
        <p:spPr>
          <a:xfrm>
            <a:off x="3505822" y="3122379"/>
            <a:ext cx="936104" cy="369332"/>
          </a:xfrm>
          <a:prstGeom prst="rect">
            <a:avLst/>
          </a:prstGeom>
          <a:noFill/>
        </p:spPr>
        <p:txBody>
          <a:bodyPr wrap="square" rtlCol="0">
            <a:spAutoFit/>
          </a:bodyPr>
          <a:lstStyle/>
          <a:p>
            <a:r>
              <a:rPr lang="zh-CN" altLang="en-US" dirty="0"/>
              <a:t>无监督</a:t>
            </a:r>
          </a:p>
        </p:txBody>
      </p:sp>
      <p:sp>
        <p:nvSpPr>
          <p:cNvPr id="2" name="日期占位符 1"/>
          <p:cNvSpPr>
            <a:spLocks noGrp="1"/>
          </p:cNvSpPr>
          <p:nvPr>
            <p:ph type="dt" sz="half" idx="10"/>
          </p:nvPr>
        </p:nvSpPr>
        <p:spPr/>
        <p:txBody>
          <a:bodyPr/>
          <a:lstStyle/>
          <a:p>
            <a:fld id="{DC70B7DD-3556-4BDF-8831-4E43A30BE4E2}" type="datetime1">
              <a:rPr lang="zh-CN" altLang="en-US" smtClean="0"/>
              <a:t>2020-10-23</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24</a:t>
            </a:fld>
            <a:endParaRPr lang="zh-CN" altLang="en-US"/>
          </a:p>
        </p:txBody>
      </p:sp>
    </p:spTree>
    <p:extLst>
      <p:ext uri="{BB962C8B-B14F-4D97-AF65-F5344CB8AC3E}">
        <p14:creationId xmlns:p14="http://schemas.microsoft.com/office/powerpoint/2010/main" val="108012614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解决方法</a:t>
            </a:r>
          </a:p>
        </p:txBody>
      </p:sp>
      <p:sp>
        <p:nvSpPr>
          <p:cNvPr id="11" name="文本框 38"/>
          <p:cNvSpPr txBox="1"/>
          <p:nvPr/>
        </p:nvSpPr>
        <p:spPr>
          <a:xfrm>
            <a:off x="196716" y="645728"/>
            <a:ext cx="2124236" cy="282042"/>
          </a:xfrm>
          <a:prstGeom prst="rect">
            <a:avLst/>
          </a:prstGeom>
          <a:noFill/>
        </p:spPr>
        <p:txBody>
          <a:bodyPr wrap="square" lIns="96434" tIns="48217" rIns="96434" bIns="48217" rtlCol="0">
            <a:spAutoFit/>
          </a:bodyPr>
          <a:lstStyle/>
          <a:p>
            <a:pPr algn="dist" defTabSz="963930"/>
            <a:r>
              <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数据集收集困难，标注问题</a:t>
            </a:r>
          </a:p>
        </p:txBody>
      </p:sp>
      <p:sp>
        <p:nvSpPr>
          <p:cNvPr id="4" name="矩形 3">
            <a:extLst>
              <a:ext uri="{FF2B5EF4-FFF2-40B4-BE49-F238E27FC236}">
                <a16:creationId xmlns:a16="http://schemas.microsoft.com/office/drawing/2014/main" id="{35AB97FF-5C8E-436C-98BD-4C5B5620FA6B}"/>
              </a:ext>
            </a:extLst>
          </p:cNvPr>
          <p:cNvSpPr/>
          <p:nvPr/>
        </p:nvSpPr>
        <p:spPr>
          <a:xfrm>
            <a:off x="665566" y="1420416"/>
            <a:ext cx="7812868" cy="1200329"/>
          </a:xfrm>
          <a:prstGeom prst="rect">
            <a:avLst/>
          </a:prstGeom>
        </p:spPr>
        <p:txBody>
          <a:bodyPr wrap="square">
            <a:spAutoFit/>
          </a:bodyPr>
          <a:lstStyle/>
          <a:p>
            <a:r>
              <a:rPr lang="zh-CN" altLang="en-US" dirty="0">
                <a:solidFill>
                  <a:srgbClr val="121212"/>
                </a:solidFill>
                <a:latin typeface="-apple-system"/>
              </a:rPr>
              <a:t>使用</a:t>
            </a:r>
            <a:r>
              <a:rPr lang="en-US" altLang="zh-CN" dirty="0">
                <a:solidFill>
                  <a:srgbClr val="121212"/>
                </a:solidFill>
                <a:latin typeface="-apple-system"/>
              </a:rPr>
              <a:t>GAN</a:t>
            </a:r>
            <a:r>
              <a:rPr lang="zh-CN" altLang="en-US" dirty="0">
                <a:solidFill>
                  <a:srgbClr val="121212"/>
                </a:solidFill>
                <a:latin typeface="-apple-system"/>
              </a:rPr>
              <a:t>合成眼部数据。微软剑桥研究院的</a:t>
            </a:r>
            <a:r>
              <a:rPr lang="en-US" altLang="zh-CN" dirty="0" err="1">
                <a:solidFill>
                  <a:srgbClr val="121212"/>
                </a:solidFill>
                <a:latin typeface="-apple-system"/>
              </a:rPr>
              <a:t>Erroll</a:t>
            </a:r>
            <a:r>
              <a:rPr lang="en-US" altLang="zh-CN" dirty="0">
                <a:solidFill>
                  <a:srgbClr val="121212"/>
                </a:solidFill>
                <a:latin typeface="-apple-system"/>
              </a:rPr>
              <a:t> Wood</a:t>
            </a:r>
            <a:r>
              <a:rPr lang="zh-CN" altLang="en-US" dirty="0">
                <a:solidFill>
                  <a:srgbClr val="121212"/>
                </a:solidFill>
                <a:latin typeface="-apple-system"/>
              </a:rPr>
              <a:t>博士在读博期间曾尝试使用计算机图形学的方法来合成眼睛样本</a:t>
            </a:r>
            <a:r>
              <a:rPr lang="en-US" altLang="zh-CN" dirty="0">
                <a:solidFill>
                  <a:srgbClr val="121212"/>
                </a:solidFill>
                <a:latin typeface="-apple-system"/>
              </a:rPr>
              <a:t>[1]</a:t>
            </a:r>
            <a:r>
              <a:rPr lang="zh-CN" altLang="en-US" dirty="0">
                <a:solidFill>
                  <a:srgbClr val="121212"/>
                </a:solidFill>
                <a:latin typeface="-apple-system"/>
              </a:rPr>
              <a:t>，并公开了相关数据集。其中</a:t>
            </a:r>
            <a:r>
              <a:rPr lang="en-US" altLang="zh-CN" dirty="0" err="1">
                <a:solidFill>
                  <a:srgbClr val="121212"/>
                </a:solidFill>
                <a:latin typeface="-apple-system"/>
              </a:rPr>
              <a:t>UnityEyes</a:t>
            </a:r>
            <a:r>
              <a:rPr lang="zh-CN" altLang="en-US" dirty="0">
                <a:solidFill>
                  <a:srgbClr val="121212"/>
                </a:solidFill>
                <a:latin typeface="-apple-system"/>
              </a:rPr>
              <a:t>数据集因其真实性及丰富的标签信息（关键点位置）已经是</a:t>
            </a:r>
            <a:r>
              <a:rPr lang="en-US" altLang="zh-CN" dirty="0">
                <a:solidFill>
                  <a:srgbClr val="121212"/>
                </a:solidFill>
                <a:latin typeface="-apple-system"/>
              </a:rPr>
              <a:t>gaze</a:t>
            </a:r>
            <a:r>
              <a:rPr lang="zh-CN" altLang="en-US" dirty="0">
                <a:solidFill>
                  <a:srgbClr val="121212"/>
                </a:solidFill>
                <a:latin typeface="-apple-system"/>
              </a:rPr>
              <a:t>领域十分重要的数据集。</a:t>
            </a:r>
            <a:endParaRPr lang="zh-CN" altLang="en-US" dirty="0"/>
          </a:p>
        </p:txBody>
      </p:sp>
      <p:sp>
        <p:nvSpPr>
          <p:cNvPr id="5" name="文本框 4">
            <a:extLst>
              <a:ext uri="{FF2B5EF4-FFF2-40B4-BE49-F238E27FC236}">
                <a16:creationId xmlns:a16="http://schemas.microsoft.com/office/drawing/2014/main" id="{35C1CE1D-2A24-4931-B5F7-DFD16626184C}"/>
              </a:ext>
            </a:extLst>
          </p:cNvPr>
          <p:cNvSpPr txBox="1"/>
          <p:nvPr/>
        </p:nvSpPr>
        <p:spPr>
          <a:xfrm>
            <a:off x="3563888" y="4366374"/>
            <a:ext cx="5400600" cy="769441"/>
          </a:xfrm>
          <a:prstGeom prst="rect">
            <a:avLst/>
          </a:prstGeom>
          <a:noFill/>
        </p:spPr>
        <p:txBody>
          <a:bodyPr wrap="square" rtlCol="0">
            <a:spAutoFit/>
          </a:bodyPr>
          <a:lstStyle/>
          <a:p>
            <a:r>
              <a:rPr lang="en-US" altLang="zh-CN" sz="1100" dirty="0"/>
              <a:t>[1] Wood, E., </a:t>
            </a:r>
            <a:r>
              <a:rPr lang="en-US" altLang="zh-CN" sz="1100" dirty="0" err="1"/>
              <a:t>Baltrušaitis</a:t>
            </a:r>
            <a:r>
              <a:rPr lang="en-US" altLang="zh-CN" sz="1100" dirty="0"/>
              <a:t>, T., </a:t>
            </a:r>
            <a:r>
              <a:rPr lang="en-US" altLang="zh-CN" sz="1100" dirty="0" err="1"/>
              <a:t>Morency</a:t>
            </a:r>
            <a:r>
              <a:rPr lang="en-US" altLang="zh-CN" sz="1100" dirty="0"/>
              <a:t>, L.-P., Robinson, P., and Bulling, A. (2016b). Learning an appearance-based gaze estimator from one million </a:t>
            </a:r>
            <a:r>
              <a:rPr lang="en-US" altLang="zh-CN" sz="1100" dirty="0" err="1"/>
              <a:t>synthesised</a:t>
            </a:r>
            <a:r>
              <a:rPr lang="en-US" altLang="zh-CN" sz="1100" dirty="0"/>
              <a:t> images. In </a:t>
            </a:r>
            <a:r>
              <a:rPr lang="en-US" altLang="zh-CN" sz="1100" i="1" dirty="0"/>
              <a:t>Proceedings of the Ninth Biennial ACM Symposium on Eye Tracking Research &amp; Applications (</a:t>
            </a:r>
            <a:r>
              <a:rPr lang="en-US" altLang="zh-CN" sz="1100" i="1" dirty="0" err="1"/>
              <a:t>ETRA</a:t>
            </a:r>
            <a:r>
              <a:rPr lang="en-US" altLang="zh-CN" sz="1100" i="1" dirty="0"/>
              <a:t>)</a:t>
            </a:r>
            <a:r>
              <a:rPr lang="en-US" altLang="zh-CN" sz="1100" dirty="0"/>
              <a:t>, pages 131–138.</a:t>
            </a:r>
            <a:endParaRPr lang="zh-CN" altLang="en-US" sz="1100" dirty="0"/>
          </a:p>
        </p:txBody>
      </p:sp>
      <p:sp>
        <p:nvSpPr>
          <p:cNvPr id="6" name="文本框 5"/>
          <p:cNvSpPr txBox="1"/>
          <p:nvPr/>
        </p:nvSpPr>
        <p:spPr>
          <a:xfrm>
            <a:off x="400402" y="991416"/>
            <a:ext cx="936104" cy="369332"/>
          </a:xfrm>
          <a:prstGeom prst="rect">
            <a:avLst/>
          </a:prstGeom>
          <a:noFill/>
        </p:spPr>
        <p:txBody>
          <a:bodyPr wrap="square" rtlCol="0">
            <a:spAutoFit/>
          </a:bodyPr>
          <a:lstStyle/>
          <a:p>
            <a:r>
              <a:rPr lang="en-US" altLang="zh-CN" dirty="0"/>
              <a:t>GAN</a:t>
            </a:r>
            <a:endParaRPr lang="zh-CN" altLang="en-US" dirty="0"/>
          </a:p>
        </p:txBody>
      </p:sp>
      <p:sp>
        <p:nvSpPr>
          <p:cNvPr id="2" name="日期占位符 1"/>
          <p:cNvSpPr>
            <a:spLocks noGrp="1"/>
          </p:cNvSpPr>
          <p:nvPr>
            <p:ph type="dt" sz="half" idx="10"/>
          </p:nvPr>
        </p:nvSpPr>
        <p:spPr/>
        <p:txBody>
          <a:bodyPr/>
          <a:lstStyle/>
          <a:p>
            <a:fld id="{57990DAB-6197-4588-8EE8-E4B370CACA88}" type="datetime1">
              <a:rPr lang="zh-CN" altLang="en-US" smtClean="0"/>
              <a:t>2020-10-23</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25</a:t>
            </a:fld>
            <a:endParaRPr lang="zh-CN" altLang="en-US"/>
          </a:p>
        </p:txBody>
      </p:sp>
    </p:spTree>
    <p:extLst>
      <p:ext uri="{BB962C8B-B14F-4D97-AF65-F5344CB8AC3E}">
        <p14:creationId xmlns:p14="http://schemas.microsoft.com/office/powerpoint/2010/main" val="342799166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smtClean="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Erroll</a:t>
            </a:r>
            <a:r>
              <a:rPr lang="en-US" altLang="zh-CN" sz="2400" b="1" dirty="0" smtClean="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Wood</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defTabSz="963930"/>
            <a:r>
              <a:rPr lang="en-US" altLang="zh-CN" sz="1200" dirty="0" err="1">
                <a:solidFill>
                  <a:srgbClr val="121212"/>
                </a:solidFill>
                <a:latin typeface="-apple-system"/>
              </a:rPr>
              <a:t>UnityEyes</a:t>
            </a:r>
            <a:endPar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6" name="图片 5">
            <a:extLst>
              <a:ext uri="{FF2B5EF4-FFF2-40B4-BE49-F238E27FC236}">
                <a16:creationId xmlns:a16="http://schemas.microsoft.com/office/drawing/2014/main" id="{6C038AD3-52C0-4565-A919-26C9049ABDC2}"/>
              </a:ext>
            </a:extLst>
          </p:cNvPr>
          <p:cNvPicPr>
            <a:picLocks noChangeAspect="1"/>
          </p:cNvPicPr>
          <p:nvPr/>
        </p:nvPicPr>
        <p:blipFill>
          <a:blip r:embed="rId2"/>
          <a:stretch>
            <a:fillRect/>
          </a:stretch>
        </p:blipFill>
        <p:spPr>
          <a:xfrm>
            <a:off x="827584" y="1168388"/>
            <a:ext cx="8077900" cy="3048264"/>
          </a:xfrm>
          <a:prstGeom prst="rect">
            <a:avLst/>
          </a:prstGeom>
        </p:spPr>
      </p:pic>
      <p:sp>
        <p:nvSpPr>
          <p:cNvPr id="2" name="日期占位符 1"/>
          <p:cNvSpPr>
            <a:spLocks noGrp="1"/>
          </p:cNvSpPr>
          <p:nvPr>
            <p:ph type="dt" sz="half" idx="10"/>
          </p:nvPr>
        </p:nvSpPr>
        <p:spPr/>
        <p:txBody>
          <a:bodyPr/>
          <a:lstStyle/>
          <a:p>
            <a:fld id="{4FA8BEAC-92DD-4594-8A68-65B1DC0268AA}" type="datetime1">
              <a:rPr lang="zh-CN" altLang="en-US" smtClean="0"/>
              <a:t>2020-10-23</a:t>
            </a:fld>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26</a:t>
            </a:fld>
            <a:endParaRPr lang="zh-CN" altLang="en-US"/>
          </a:p>
        </p:txBody>
      </p:sp>
    </p:spTree>
    <p:extLst>
      <p:ext uri="{BB962C8B-B14F-4D97-AF65-F5344CB8AC3E}">
        <p14:creationId xmlns:p14="http://schemas.microsoft.com/office/powerpoint/2010/main" val="4029951709"/>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32859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2" name="图片 1">
            <a:extLst>
              <a:ext uri="{FF2B5EF4-FFF2-40B4-BE49-F238E27FC236}">
                <a16:creationId xmlns:a16="http://schemas.microsoft.com/office/drawing/2014/main" id="{CF8E516C-0D56-4ADC-B710-53052736A9D4}"/>
              </a:ext>
            </a:extLst>
          </p:cNvPr>
          <p:cNvPicPr>
            <a:picLocks noChangeAspect="1"/>
          </p:cNvPicPr>
          <p:nvPr/>
        </p:nvPicPr>
        <p:blipFill>
          <a:blip r:embed="rId2"/>
          <a:stretch>
            <a:fillRect/>
          </a:stretch>
        </p:blipFill>
        <p:spPr>
          <a:xfrm>
            <a:off x="2303748" y="1058697"/>
            <a:ext cx="4092696" cy="4086199"/>
          </a:xfrm>
          <a:prstGeom prst="rect">
            <a:avLst/>
          </a:prstGeom>
        </p:spPr>
      </p:pic>
      <p:sp>
        <p:nvSpPr>
          <p:cNvPr id="3" name="日期占位符 2"/>
          <p:cNvSpPr>
            <a:spLocks noGrp="1"/>
          </p:cNvSpPr>
          <p:nvPr>
            <p:ph type="dt" sz="half" idx="10"/>
          </p:nvPr>
        </p:nvSpPr>
        <p:spPr/>
        <p:txBody>
          <a:bodyPr/>
          <a:lstStyle/>
          <a:p>
            <a:fld id="{F292DEE3-03AB-4163-9C2E-6217BD0DDF49}" type="datetime1">
              <a:rPr lang="zh-CN" altLang="en-US" smtClean="0"/>
              <a:t>2020-10-23</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27</a:t>
            </a:fld>
            <a:endParaRPr lang="zh-CN" altLang="en-US"/>
          </a:p>
        </p:txBody>
      </p:sp>
    </p:spTree>
    <p:extLst>
      <p:ext uri="{BB962C8B-B14F-4D97-AF65-F5344CB8AC3E}">
        <p14:creationId xmlns:p14="http://schemas.microsoft.com/office/powerpoint/2010/main" val="169782172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256584"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3" name="图片 2"/>
          <p:cNvPicPr>
            <a:picLocks noChangeAspect="1"/>
          </p:cNvPicPr>
          <p:nvPr/>
        </p:nvPicPr>
        <p:blipFill>
          <a:blip r:embed="rId3"/>
          <a:stretch>
            <a:fillRect/>
          </a:stretch>
        </p:blipFill>
        <p:spPr>
          <a:xfrm>
            <a:off x="2267744" y="918454"/>
            <a:ext cx="4140460" cy="4050029"/>
          </a:xfrm>
          <a:prstGeom prst="rect">
            <a:avLst/>
          </a:prstGeom>
        </p:spPr>
      </p:pic>
      <p:sp>
        <p:nvSpPr>
          <p:cNvPr id="2" name="日期占位符 1"/>
          <p:cNvSpPr>
            <a:spLocks noGrp="1"/>
          </p:cNvSpPr>
          <p:nvPr>
            <p:ph type="dt" sz="half" idx="10"/>
          </p:nvPr>
        </p:nvSpPr>
        <p:spPr/>
        <p:txBody>
          <a:bodyPr/>
          <a:lstStyle/>
          <a:p>
            <a:fld id="{F1F5E96F-5C3E-40AF-A792-61A7E2DC112D}" type="datetime1">
              <a:rPr lang="zh-CN" altLang="en-US" smtClean="0"/>
              <a:t>2020-10-23</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28</a:t>
            </a:fld>
            <a:endParaRPr lang="zh-CN" altLang="en-US"/>
          </a:p>
        </p:txBody>
      </p:sp>
    </p:spTree>
    <p:extLst>
      <p:ext uri="{BB962C8B-B14F-4D97-AF65-F5344CB8AC3E}">
        <p14:creationId xmlns:p14="http://schemas.microsoft.com/office/powerpoint/2010/main" val="2313087662"/>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287524" y="649706"/>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3" name="矩形 2"/>
          <p:cNvSpPr/>
          <p:nvPr/>
        </p:nvSpPr>
        <p:spPr>
          <a:xfrm>
            <a:off x="971600" y="1456420"/>
            <a:ext cx="6462464" cy="2308324"/>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这篇提到了一个问题，使用深度神经网络构建的回归器，基于外观的方法的精确度也被限制在</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度左右，在不同的用户之间具有不同的差异。这有很多原因，包括头部姿态，眼睛形状的变化，眼球内部结构的不同很难从外表中学习到。同时具有相同外观但内部结构不同的两个眼睛图像可以对应不同的注视方向。解决这个问题的一个简单的方法就是学习特定于人的模型，但是训练特定的模型需要大量的个人数据，这在实际中是不现实的。</a:t>
            </a:r>
            <a:endParaRPr lang="zh-CN" altLang="en-US" dirty="0"/>
          </a:p>
        </p:txBody>
      </p:sp>
      <p:sp>
        <p:nvSpPr>
          <p:cNvPr id="4" name="文本框 3"/>
          <p:cNvSpPr txBox="1"/>
          <p:nvPr/>
        </p:nvSpPr>
        <p:spPr>
          <a:xfrm>
            <a:off x="3707904" y="3936134"/>
            <a:ext cx="1836204" cy="369332"/>
          </a:xfrm>
          <a:prstGeom prst="rect">
            <a:avLst/>
          </a:prstGeom>
          <a:noFill/>
        </p:spPr>
        <p:txBody>
          <a:bodyPr wrap="square" rtlCol="0">
            <a:spAutoFit/>
          </a:bodyPr>
          <a:lstStyle/>
          <a:p>
            <a:r>
              <a:rPr lang="zh-CN" altLang="en-US" dirty="0"/>
              <a:t>个性化</a:t>
            </a:r>
          </a:p>
        </p:txBody>
      </p:sp>
      <p:sp>
        <p:nvSpPr>
          <p:cNvPr id="2" name="日期占位符 1"/>
          <p:cNvSpPr>
            <a:spLocks noGrp="1"/>
          </p:cNvSpPr>
          <p:nvPr>
            <p:ph type="dt" sz="half" idx="10"/>
          </p:nvPr>
        </p:nvSpPr>
        <p:spPr/>
        <p:txBody>
          <a:bodyPr/>
          <a:lstStyle/>
          <a:p>
            <a:fld id="{E4F71621-A6E0-414B-844C-0A829CBC4811}"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29</a:t>
            </a:fld>
            <a:endParaRPr lang="zh-CN" altLang="en-US"/>
          </a:p>
        </p:txBody>
      </p:sp>
      <p:sp>
        <p:nvSpPr>
          <p:cNvPr id="5" name="文本框 4"/>
          <p:cNvSpPr txBox="1"/>
          <p:nvPr/>
        </p:nvSpPr>
        <p:spPr>
          <a:xfrm>
            <a:off x="287524" y="1009418"/>
            <a:ext cx="1620180" cy="369332"/>
          </a:xfrm>
          <a:prstGeom prst="rect">
            <a:avLst/>
          </a:prstGeom>
          <a:noFill/>
        </p:spPr>
        <p:txBody>
          <a:bodyPr wrap="square" rtlCol="0">
            <a:spAutoFit/>
          </a:bodyPr>
          <a:lstStyle/>
          <a:p>
            <a:r>
              <a:rPr lang="zh-CN" altLang="en-US" dirty="0" smtClean="0"/>
              <a:t>泛化能力差</a:t>
            </a:r>
            <a:endParaRPr lang="zh-CN" altLang="en-US" dirty="0"/>
          </a:p>
        </p:txBody>
      </p:sp>
    </p:spTree>
    <p:extLst>
      <p:ext uri="{BB962C8B-B14F-4D97-AF65-F5344CB8AC3E}">
        <p14:creationId xmlns:p14="http://schemas.microsoft.com/office/powerpoint/2010/main" val="1080668431"/>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4247964" y="1888468"/>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Introduction</a:t>
            </a: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1</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
        <p:nvSpPr>
          <p:cNvPr id="2" name="日期占位符 1"/>
          <p:cNvSpPr>
            <a:spLocks noGrp="1"/>
          </p:cNvSpPr>
          <p:nvPr>
            <p:ph type="dt" sz="half" idx="10"/>
          </p:nvPr>
        </p:nvSpPr>
        <p:spPr/>
        <p:txBody>
          <a:bodyPr/>
          <a:lstStyle/>
          <a:p>
            <a:fld id="{A6708CF1-B1C8-4D2B-835B-5AEB69117A73}"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3</a:t>
            </a:fld>
            <a:endParaRPr lang="zh-CN" altLang="en-US"/>
          </a:p>
        </p:txBody>
      </p:sp>
    </p:spTree>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2" name="左大括号 1"/>
          <p:cNvSpPr/>
          <p:nvPr/>
        </p:nvSpPr>
        <p:spPr>
          <a:xfrm>
            <a:off x="3203848" y="1780456"/>
            <a:ext cx="252028" cy="17281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3599892" y="1595790"/>
            <a:ext cx="1332148" cy="369332"/>
          </a:xfrm>
          <a:prstGeom prst="rect">
            <a:avLst/>
          </a:prstGeom>
          <a:noFill/>
        </p:spPr>
        <p:txBody>
          <a:bodyPr wrap="square" rtlCol="0">
            <a:spAutoFit/>
          </a:bodyPr>
          <a:lstStyle/>
          <a:p>
            <a:r>
              <a:rPr lang="zh-CN" altLang="en-US" dirty="0"/>
              <a:t>线性映射</a:t>
            </a:r>
          </a:p>
        </p:txBody>
      </p:sp>
      <p:sp>
        <p:nvSpPr>
          <p:cNvPr id="7" name="文本框 6"/>
          <p:cNvSpPr txBox="1"/>
          <p:nvPr/>
        </p:nvSpPr>
        <p:spPr>
          <a:xfrm>
            <a:off x="3603511" y="3292624"/>
            <a:ext cx="1332148" cy="369332"/>
          </a:xfrm>
          <a:prstGeom prst="rect">
            <a:avLst/>
          </a:prstGeom>
          <a:noFill/>
        </p:spPr>
        <p:txBody>
          <a:bodyPr wrap="square" rtlCol="0">
            <a:spAutoFit/>
          </a:bodyPr>
          <a:lstStyle/>
          <a:p>
            <a:r>
              <a:rPr lang="zh-CN" altLang="en-US" dirty="0"/>
              <a:t>视线偏差</a:t>
            </a:r>
          </a:p>
        </p:txBody>
      </p:sp>
      <p:sp>
        <p:nvSpPr>
          <p:cNvPr id="8" name="文本框 7"/>
          <p:cNvSpPr txBox="1"/>
          <p:nvPr/>
        </p:nvSpPr>
        <p:spPr>
          <a:xfrm>
            <a:off x="395536" y="986770"/>
            <a:ext cx="1836204" cy="369332"/>
          </a:xfrm>
          <a:prstGeom prst="rect">
            <a:avLst/>
          </a:prstGeom>
          <a:noFill/>
        </p:spPr>
        <p:txBody>
          <a:bodyPr wrap="square" rtlCol="0">
            <a:spAutoFit/>
          </a:bodyPr>
          <a:lstStyle/>
          <a:p>
            <a:r>
              <a:rPr lang="zh-CN" altLang="en-US" dirty="0"/>
              <a:t>个性化</a:t>
            </a:r>
          </a:p>
        </p:txBody>
      </p:sp>
      <p:sp>
        <p:nvSpPr>
          <p:cNvPr id="3" name="矩形 2"/>
          <p:cNvSpPr/>
          <p:nvPr/>
        </p:nvSpPr>
        <p:spPr>
          <a:xfrm>
            <a:off x="1476935" y="2459886"/>
            <a:ext cx="1579278" cy="369332"/>
          </a:xfrm>
          <a:prstGeom prst="rect">
            <a:avLst/>
          </a:prstGeom>
        </p:spPr>
        <p:txBody>
          <a:bodyPr wrap="none">
            <a:spAutoFit/>
          </a:bodyPr>
          <a:lstStyle/>
          <a:p>
            <a:r>
              <a:rPr lang="zh-CN" altLang="en-US" b="1" dirty="0">
                <a:solidFill>
                  <a:srgbClr val="121212"/>
                </a:solidFill>
                <a:latin typeface="-apple-system"/>
              </a:rPr>
              <a:t>偏差消除方法</a:t>
            </a:r>
            <a:endParaRPr lang="zh-CN" altLang="en-US" b="1" i="0" dirty="0">
              <a:solidFill>
                <a:srgbClr val="121212"/>
              </a:solidFill>
              <a:effectLst/>
              <a:latin typeface="-apple-system"/>
            </a:endParaRPr>
          </a:p>
        </p:txBody>
      </p:sp>
      <p:sp>
        <p:nvSpPr>
          <p:cNvPr id="5" name="日期占位符 4"/>
          <p:cNvSpPr>
            <a:spLocks noGrp="1"/>
          </p:cNvSpPr>
          <p:nvPr>
            <p:ph type="dt" sz="half" idx="10"/>
          </p:nvPr>
        </p:nvSpPr>
        <p:spPr/>
        <p:txBody>
          <a:bodyPr/>
          <a:lstStyle/>
          <a:p>
            <a:fld id="{9076D9C7-DDBD-465E-BC3F-F2230E4EF6FF}" type="datetime1">
              <a:rPr lang="zh-CN" altLang="en-US" smtClean="0"/>
              <a:t>2020-10-23</a:t>
            </a:fld>
            <a:endParaRPr lang="zh-CN" altLang="en-US"/>
          </a:p>
        </p:txBody>
      </p:sp>
      <p:sp>
        <p:nvSpPr>
          <p:cNvPr id="9" name="灯片编号占位符 8"/>
          <p:cNvSpPr>
            <a:spLocks noGrp="1"/>
          </p:cNvSpPr>
          <p:nvPr>
            <p:ph type="sldNum" sz="quarter" idx="12"/>
          </p:nvPr>
        </p:nvSpPr>
        <p:spPr/>
        <p:txBody>
          <a:bodyPr/>
          <a:lstStyle/>
          <a:p>
            <a:fld id="{06D2EDEE-018F-4012-A1B4-6387EBE5E632}" type="slidenum">
              <a:rPr lang="zh-CN" altLang="en-US" smtClean="0"/>
              <a:t>30</a:t>
            </a:fld>
            <a:endParaRPr lang="zh-CN" altLang="en-US"/>
          </a:p>
        </p:txBody>
      </p:sp>
    </p:spTree>
    <p:extLst>
      <p:ext uri="{BB962C8B-B14F-4D97-AF65-F5344CB8AC3E}">
        <p14:creationId xmlns:p14="http://schemas.microsoft.com/office/powerpoint/2010/main" val="194798607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4" name="文本框 3"/>
          <p:cNvSpPr txBox="1"/>
          <p:nvPr/>
        </p:nvSpPr>
        <p:spPr>
          <a:xfrm>
            <a:off x="323528" y="986770"/>
            <a:ext cx="1332148" cy="369332"/>
          </a:xfrm>
          <a:prstGeom prst="rect">
            <a:avLst/>
          </a:prstGeom>
          <a:noFill/>
        </p:spPr>
        <p:txBody>
          <a:bodyPr wrap="square" rtlCol="0">
            <a:spAutoFit/>
          </a:bodyPr>
          <a:lstStyle/>
          <a:p>
            <a:r>
              <a:rPr lang="zh-CN" altLang="en-US" dirty="0"/>
              <a:t>线性映射</a:t>
            </a:r>
          </a:p>
        </p:txBody>
      </p:sp>
      <p:pic>
        <p:nvPicPr>
          <p:cNvPr id="3" name="图片 2"/>
          <p:cNvPicPr>
            <a:picLocks noChangeAspect="1"/>
          </p:cNvPicPr>
          <p:nvPr/>
        </p:nvPicPr>
        <p:blipFill>
          <a:blip r:embed="rId2"/>
          <a:stretch>
            <a:fillRect/>
          </a:stretch>
        </p:blipFill>
        <p:spPr>
          <a:xfrm>
            <a:off x="200412" y="1697032"/>
            <a:ext cx="8586213" cy="2795783"/>
          </a:xfrm>
          <a:prstGeom prst="rect">
            <a:avLst/>
          </a:prstGeom>
        </p:spPr>
      </p:pic>
      <p:sp>
        <p:nvSpPr>
          <p:cNvPr id="2" name="日期占位符 1"/>
          <p:cNvSpPr>
            <a:spLocks noGrp="1"/>
          </p:cNvSpPr>
          <p:nvPr>
            <p:ph type="dt" sz="half" idx="10"/>
          </p:nvPr>
        </p:nvSpPr>
        <p:spPr/>
        <p:txBody>
          <a:bodyPr/>
          <a:lstStyle/>
          <a:p>
            <a:fld id="{CBF51DD0-FB04-46C8-BA00-9EBE4D02F0DD}"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31</a:t>
            </a:fld>
            <a:endParaRPr lang="zh-CN" altLang="en-US"/>
          </a:p>
        </p:txBody>
      </p:sp>
    </p:spTree>
    <p:extLst>
      <p:ext uri="{BB962C8B-B14F-4D97-AF65-F5344CB8AC3E}">
        <p14:creationId xmlns:p14="http://schemas.microsoft.com/office/powerpoint/2010/main" val="197463828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4" name="文本框 3"/>
          <p:cNvSpPr txBox="1"/>
          <p:nvPr/>
        </p:nvSpPr>
        <p:spPr>
          <a:xfrm>
            <a:off x="323528" y="986770"/>
            <a:ext cx="1332148" cy="369332"/>
          </a:xfrm>
          <a:prstGeom prst="rect">
            <a:avLst/>
          </a:prstGeom>
          <a:noFill/>
        </p:spPr>
        <p:txBody>
          <a:bodyPr wrap="square" rtlCol="0">
            <a:spAutoFit/>
          </a:bodyPr>
          <a:lstStyle/>
          <a:p>
            <a:r>
              <a:rPr lang="zh-CN" altLang="en-US" dirty="0"/>
              <a:t>线性映射</a:t>
            </a:r>
          </a:p>
        </p:txBody>
      </p:sp>
      <p:pic>
        <p:nvPicPr>
          <p:cNvPr id="2" name="图片 1"/>
          <p:cNvPicPr>
            <a:picLocks noChangeAspect="1"/>
          </p:cNvPicPr>
          <p:nvPr/>
        </p:nvPicPr>
        <p:blipFill>
          <a:blip r:embed="rId2"/>
          <a:stretch>
            <a:fillRect/>
          </a:stretch>
        </p:blipFill>
        <p:spPr>
          <a:xfrm>
            <a:off x="1647044" y="1411123"/>
            <a:ext cx="6173061" cy="2152950"/>
          </a:xfrm>
          <a:prstGeom prst="rect">
            <a:avLst/>
          </a:prstGeom>
        </p:spPr>
      </p:pic>
      <p:pic>
        <p:nvPicPr>
          <p:cNvPr id="5" name="图片 4"/>
          <p:cNvPicPr>
            <a:picLocks noChangeAspect="1"/>
          </p:cNvPicPr>
          <p:nvPr/>
        </p:nvPicPr>
        <p:blipFill>
          <a:blip r:embed="rId3"/>
          <a:stretch>
            <a:fillRect/>
          </a:stretch>
        </p:blipFill>
        <p:spPr>
          <a:xfrm>
            <a:off x="3347864" y="4046399"/>
            <a:ext cx="2000529" cy="504895"/>
          </a:xfrm>
          <a:prstGeom prst="rect">
            <a:avLst/>
          </a:prstGeom>
        </p:spPr>
      </p:pic>
      <p:sp>
        <p:nvSpPr>
          <p:cNvPr id="3" name="日期占位符 2"/>
          <p:cNvSpPr>
            <a:spLocks noGrp="1"/>
          </p:cNvSpPr>
          <p:nvPr>
            <p:ph type="dt" sz="half" idx="10"/>
          </p:nvPr>
        </p:nvSpPr>
        <p:spPr/>
        <p:txBody>
          <a:bodyPr/>
          <a:lstStyle/>
          <a:p>
            <a:fld id="{EA7DABF1-9AD9-4D14-B79D-06D81E81AC30}" type="datetime1">
              <a:rPr lang="zh-CN" altLang="en-US" smtClean="0"/>
              <a:t>2020-10-23</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32</a:t>
            </a:fld>
            <a:endParaRPr lang="zh-CN" altLang="en-US"/>
          </a:p>
        </p:txBody>
      </p:sp>
    </p:spTree>
    <p:extLst>
      <p:ext uri="{BB962C8B-B14F-4D97-AF65-F5344CB8AC3E}">
        <p14:creationId xmlns:p14="http://schemas.microsoft.com/office/powerpoint/2010/main" val="397366612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7" name="文本框 6"/>
          <p:cNvSpPr txBox="1"/>
          <p:nvPr/>
        </p:nvSpPr>
        <p:spPr>
          <a:xfrm>
            <a:off x="395536" y="1060376"/>
            <a:ext cx="1332148" cy="369332"/>
          </a:xfrm>
          <a:prstGeom prst="rect">
            <a:avLst/>
          </a:prstGeom>
          <a:noFill/>
        </p:spPr>
        <p:txBody>
          <a:bodyPr wrap="square" rtlCol="0">
            <a:spAutoFit/>
          </a:bodyPr>
          <a:lstStyle/>
          <a:p>
            <a:r>
              <a:rPr lang="zh-CN" altLang="en-US" dirty="0"/>
              <a:t>视线偏差</a:t>
            </a:r>
          </a:p>
        </p:txBody>
      </p:sp>
      <p:pic>
        <p:nvPicPr>
          <p:cNvPr id="3" name="图片 2"/>
          <p:cNvPicPr>
            <a:picLocks noChangeAspect="1"/>
          </p:cNvPicPr>
          <p:nvPr/>
        </p:nvPicPr>
        <p:blipFill>
          <a:blip r:embed="rId2"/>
          <a:stretch>
            <a:fillRect/>
          </a:stretch>
        </p:blipFill>
        <p:spPr>
          <a:xfrm>
            <a:off x="1583668" y="1672444"/>
            <a:ext cx="5820587" cy="1733792"/>
          </a:xfrm>
          <a:prstGeom prst="rect">
            <a:avLst/>
          </a:prstGeom>
        </p:spPr>
      </p:pic>
      <p:pic>
        <p:nvPicPr>
          <p:cNvPr id="6" name="图片 5"/>
          <p:cNvPicPr>
            <a:picLocks noChangeAspect="1"/>
          </p:cNvPicPr>
          <p:nvPr/>
        </p:nvPicPr>
        <p:blipFill>
          <a:blip r:embed="rId3"/>
          <a:stretch>
            <a:fillRect/>
          </a:stretch>
        </p:blipFill>
        <p:spPr>
          <a:xfrm>
            <a:off x="2627784" y="3648972"/>
            <a:ext cx="3439005" cy="847843"/>
          </a:xfrm>
          <a:prstGeom prst="rect">
            <a:avLst/>
          </a:prstGeom>
        </p:spPr>
      </p:pic>
      <p:sp>
        <p:nvSpPr>
          <p:cNvPr id="2" name="日期占位符 1"/>
          <p:cNvSpPr>
            <a:spLocks noGrp="1"/>
          </p:cNvSpPr>
          <p:nvPr>
            <p:ph type="dt" sz="half" idx="10"/>
          </p:nvPr>
        </p:nvSpPr>
        <p:spPr/>
        <p:txBody>
          <a:bodyPr/>
          <a:lstStyle/>
          <a:p>
            <a:fld id="{17B4CA9B-488E-4CB9-8982-731A89EA4687}" type="datetime1">
              <a:rPr lang="zh-CN" altLang="en-US" smtClean="0"/>
              <a:t>2020-10-23</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33</a:t>
            </a:fld>
            <a:endParaRPr lang="zh-CN" altLang="en-US"/>
          </a:p>
        </p:txBody>
      </p:sp>
    </p:spTree>
    <p:extLst>
      <p:ext uri="{BB962C8B-B14F-4D97-AF65-F5344CB8AC3E}">
        <p14:creationId xmlns:p14="http://schemas.microsoft.com/office/powerpoint/2010/main" val="25950379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7" name="文本框 6"/>
          <p:cNvSpPr txBox="1"/>
          <p:nvPr/>
        </p:nvSpPr>
        <p:spPr>
          <a:xfrm>
            <a:off x="395536" y="1060376"/>
            <a:ext cx="1332148" cy="369332"/>
          </a:xfrm>
          <a:prstGeom prst="rect">
            <a:avLst/>
          </a:prstGeom>
          <a:noFill/>
        </p:spPr>
        <p:txBody>
          <a:bodyPr wrap="square" rtlCol="0">
            <a:spAutoFit/>
          </a:bodyPr>
          <a:lstStyle/>
          <a:p>
            <a:r>
              <a:rPr lang="zh-CN" altLang="en-US" dirty="0"/>
              <a:t>视线偏差</a:t>
            </a:r>
          </a:p>
        </p:txBody>
      </p:sp>
      <p:pic>
        <p:nvPicPr>
          <p:cNvPr id="2" name="图片 1"/>
          <p:cNvPicPr>
            <a:picLocks noChangeAspect="1"/>
          </p:cNvPicPr>
          <p:nvPr/>
        </p:nvPicPr>
        <p:blipFill>
          <a:blip r:embed="rId2"/>
          <a:stretch>
            <a:fillRect/>
          </a:stretch>
        </p:blipFill>
        <p:spPr>
          <a:xfrm>
            <a:off x="1475656" y="1558335"/>
            <a:ext cx="6287377" cy="3029373"/>
          </a:xfrm>
          <a:prstGeom prst="rect">
            <a:avLst/>
          </a:prstGeom>
        </p:spPr>
      </p:pic>
      <p:sp>
        <p:nvSpPr>
          <p:cNvPr id="3" name="日期占位符 2"/>
          <p:cNvSpPr>
            <a:spLocks noGrp="1"/>
          </p:cNvSpPr>
          <p:nvPr>
            <p:ph type="dt" sz="half" idx="10"/>
          </p:nvPr>
        </p:nvSpPr>
        <p:spPr/>
        <p:txBody>
          <a:bodyPr/>
          <a:lstStyle/>
          <a:p>
            <a:fld id="{4BEEA9A1-1FEC-43E6-8BF7-6955BAE8C5D5}" type="datetime1">
              <a:rPr lang="zh-CN" altLang="en-US" smtClean="0"/>
              <a:t>2020-10-23</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34</a:t>
            </a:fld>
            <a:endParaRPr lang="zh-CN" altLang="en-US"/>
          </a:p>
        </p:txBody>
      </p:sp>
    </p:spTree>
    <p:extLst>
      <p:ext uri="{BB962C8B-B14F-4D97-AF65-F5344CB8AC3E}">
        <p14:creationId xmlns:p14="http://schemas.microsoft.com/office/powerpoint/2010/main" val="72954214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2" name="图片 1">
            <a:extLst>
              <a:ext uri="{FF2B5EF4-FFF2-40B4-BE49-F238E27FC236}">
                <a16:creationId xmlns:a16="http://schemas.microsoft.com/office/drawing/2014/main" id="{AA813C48-8D6B-48DE-A51B-09A462431FE5}"/>
              </a:ext>
            </a:extLst>
          </p:cNvPr>
          <p:cNvPicPr>
            <a:picLocks noChangeAspect="1"/>
          </p:cNvPicPr>
          <p:nvPr/>
        </p:nvPicPr>
        <p:blipFill>
          <a:blip r:embed="rId2"/>
          <a:stretch>
            <a:fillRect/>
          </a:stretch>
        </p:blipFill>
        <p:spPr>
          <a:xfrm>
            <a:off x="287524" y="844352"/>
            <a:ext cx="8435479" cy="4086470"/>
          </a:xfrm>
          <a:prstGeom prst="rect">
            <a:avLst/>
          </a:prstGeom>
        </p:spPr>
      </p:pic>
      <p:sp>
        <p:nvSpPr>
          <p:cNvPr id="3" name="日期占位符 2"/>
          <p:cNvSpPr>
            <a:spLocks noGrp="1"/>
          </p:cNvSpPr>
          <p:nvPr>
            <p:ph type="dt" sz="half" idx="10"/>
          </p:nvPr>
        </p:nvSpPr>
        <p:spPr/>
        <p:txBody>
          <a:bodyPr/>
          <a:lstStyle/>
          <a:p>
            <a:fld id="{41B6E834-953D-4B78-A0AE-F5F7C67BEBF3}" type="datetime1">
              <a:rPr lang="zh-CN" altLang="en-US" smtClean="0"/>
              <a:t>2020-10-23</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35</a:t>
            </a:fld>
            <a:endParaRPr lang="zh-CN" altLang="en-US"/>
          </a:p>
        </p:txBody>
      </p:sp>
    </p:spTree>
    <p:extLst>
      <p:ext uri="{BB962C8B-B14F-4D97-AF65-F5344CB8AC3E}">
        <p14:creationId xmlns:p14="http://schemas.microsoft.com/office/powerpoint/2010/main" val="193725570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sp>
        <p:nvSpPr>
          <p:cNvPr id="4" name="文本框 3">
            <a:extLst>
              <a:ext uri="{FF2B5EF4-FFF2-40B4-BE49-F238E27FC236}">
                <a16:creationId xmlns:a16="http://schemas.microsoft.com/office/drawing/2014/main" id="{398C7C64-318D-4315-B42E-B3C4C885E5F9}"/>
              </a:ext>
            </a:extLst>
          </p:cNvPr>
          <p:cNvSpPr txBox="1"/>
          <p:nvPr/>
        </p:nvSpPr>
        <p:spPr>
          <a:xfrm>
            <a:off x="5440226" y="615185"/>
            <a:ext cx="3492388" cy="369332"/>
          </a:xfrm>
          <a:prstGeom prst="rect">
            <a:avLst/>
          </a:prstGeom>
          <a:noFill/>
        </p:spPr>
        <p:txBody>
          <a:bodyPr wrap="square" rtlCol="0">
            <a:spAutoFit/>
          </a:bodyPr>
          <a:lstStyle/>
          <a:p>
            <a:r>
              <a:rPr lang="en-US" altLang="zh-CN" dirty="0"/>
              <a:t>Code</a:t>
            </a:r>
            <a:r>
              <a:rPr lang="zh-CN" altLang="en-US" dirty="0"/>
              <a:t>和</a:t>
            </a:r>
            <a:r>
              <a:rPr lang="en-US" altLang="zh-CN" dirty="0"/>
              <a:t>dataset coming soon</a:t>
            </a:r>
            <a:endParaRPr lang="zh-CN" altLang="en-US" dirty="0"/>
          </a:p>
        </p:txBody>
      </p:sp>
      <p:sp>
        <p:nvSpPr>
          <p:cNvPr id="2" name="日期占位符 1"/>
          <p:cNvSpPr>
            <a:spLocks noGrp="1"/>
          </p:cNvSpPr>
          <p:nvPr>
            <p:ph type="dt" sz="half" idx="10"/>
          </p:nvPr>
        </p:nvSpPr>
        <p:spPr/>
        <p:txBody>
          <a:bodyPr/>
          <a:lstStyle/>
          <a:p>
            <a:fld id="{41FD1BC1-0456-464A-8C4B-9E229582A472}"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36</a:t>
            </a:fld>
            <a:endParaRPr lang="zh-CN" altLang="en-US"/>
          </a:p>
        </p:txBody>
      </p:sp>
      <p:pic>
        <p:nvPicPr>
          <p:cNvPr id="1026" name="Picture 2" descr="https://bkimg.cdn.bcebos.com/pic/b8014a90f603738de3829601be1bb051f919eccd?x-bce-process=image/watermark,image_d2F0ZXIvYmFpa2UyMjA=,g_7,xp_5,yp_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1418066"/>
            <a:ext cx="4917367" cy="301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86927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3" name="图片 2">
            <a:extLst>
              <a:ext uri="{FF2B5EF4-FFF2-40B4-BE49-F238E27FC236}">
                <a16:creationId xmlns:a16="http://schemas.microsoft.com/office/drawing/2014/main" id="{8E7C4512-CF74-4ACC-A8D6-7554369BB56F}"/>
              </a:ext>
            </a:extLst>
          </p:cNvPr>
          <p:cNvPicPr>
            <a:picLocks noChangeAspect="1"/>
          </p:cNvPicPr>
          <p:nvPr/>
        </p:nvPicPr>
        <p:blipFill>
          <a:blip r:embed="rId3"/>
          <a:stretch>
            <a:fillRect/>
          </a:stretch>
        </p:blipFill>
        <p:spPr>
          <a:xfrm>
            <a:off x="1257688" y="1037284"/>
            <a:ext cx="6628624" cy="4107804"/>
          </a:xfrm>
          <a:prstGeom prst="rect">
            <a:avLst/>
          </a:prstGeom>
        </p:spPr>
      </p:pic>
      <p:sp>
        <p:nvSpPr>
          <p:cNvPr id="4" name="文本框 3">
            <a:extLst>
              <a:ext uri="{FF2B5EF4-FFF2-40B4-BE49-F238E27FC236}">
                <a16:creationId xmlns:a16="http://schemas.microsoft.com/office/drawing/2014/main" id="{398C7C64-318D-4315-B42E-B3C4C885E5F9}"/>
              </a:ext>
            </a:extLst>
          </p:cNvPr>
          <p:cNvSpPr txBox="1"/>
          <p:nvPr/>
        </p:nvSpPr>
        <p:spPr>
          <a:xfrm>
            <a:off x="5440226" y="615185"/>
            <a:ext cx="4244342" cy="369332"/>
          </a:xfrm>
          <a:prstGeom prst="rect">
            <a:avLst/>
          </a:prstGeom>
          <a:noFill/>
        </p:spPr>
        <p:txBody>
          <a:bodyPr wrap="square" rtlCol="0">
            <a:spAutoFit/>
          </a:bodyPr>
          <a:lstStyle/>
          <a:p>
            <a:r>
              <a:rPr lang="en-US" altLang="zh-CN" dirty="0" err="1" smtClean="0"/>
              <a:t>Code:https</a:t>
            </a:r>
            <a:r>
              <a:rPr lang="en-US" altLang="zh-CN" dirty="0"/>
              <a:t>://github.com/swook/EVE</a:t>
            </a:r>
            <a:endParaRPr lang="zh-CN" altLang="en-US" dirty="0"/>
          </a:p>
        </p:txBody>
      </p:sp>
      <p:pic>
        <p:nvPicPr>
          <p:cNvPr id="1026" name="Picture 2" descr="https://img2020.cnblogs.com/blog/1015018/202005/1015018-20200522184709224-208976453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075" y="3091186"/>
            <a:ext cx="1102113" cy="834571"/>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fld id="{41FD1BC1-0456-464A-8C4B-9E229582A472}"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37</a:t>
            </a:fld>
            <a:endParaRPr lang="zh-CN" altLang="en-US"/>
          </a:p>
        </p:txBody>
      </p:sp>
      <p:sp>
        <p:nvSpPr>
          <p:cNvPr id="5" name="文本框 4"/>
          <p:cNvSpPr txBox="1"/>
          <p:nvPr/>
        </p:nvSpPr>
        <p:spPr>
          <a:xfrm>
            <a:off x="7886312" y="3508648"/>
            <a:ext cx="1046302" cy="646331"/>
          </a:xfrm>
          <a:prstGeom prst="rect">
            <a:avLst/>
          </a:prstGeom>
          <a:noFill/>
        </p:spPr>
        <p:txBody>
          <a:bodyPr wrap="square" rtlCol="0">
            <a:spAutoFit/>
          </a:bodyPr>
          <a:lstStyle/>
          <a:p>
            <a:r>
              <a:rPr lang="en-US" altLang="zh-CN" dirty="0" smtClean="0"/>
              <a:t>2.49°</a:t>
            </a:r>
            <a:r>
              <a:rPr lang="zh-CN" altLang="en-US" dirty="0" smtClean="0"/>
              <a:t>，</a:t>
            </a:r>
            <a:r>
              <a:rPr lang="en-US" altLang="zh-CN" dirty="0" smtClean="0"/>
              <a:t>2.75cm</a:t>
            </a:r>
            <a:endParaRPr lang="zh-CN" altLang="en-US" dirty="0"/>
          </a:p>
        </p:txBody>
      </p:sp>
    </p:spTree>
    <p:extLst>
      <p:ext uri="{BB962C8B-B14F-4D97-AF65-F5344CB8AC3E}">
        <p14:creationId xmlns:p14="http://schemas.microsoft.com/office/powerpoint/2010/main" val="194775823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sp>
        <p:nvSpPr>
          <p:cNvPr id="4" name="文本框 3">
            <a:extLst>
              <a:ext uri="{FF2B5EF4-FFF2-40B4-BE49-F238E27FC236}">
                <a16:creationId xmlns:a16="http://schemas.microsoft.com/office/drawing/2014/main" id="{398C7C64-318D-4315-B42E-B3C4C885E5F9}"/>
              </a:ext>
            </a:extLst>
          </p:cNvPr>
          <p:cNvSpPr txBox="1"/>
          <p:nvPr/>
        </p:nvSpPr>
        <p:spPr>
          <a:xfrm>
            <a:off x="5440226" y="615185"/>
            <a:ext cx="3492388" cy="369332"/>
          </a:xfrm>
          <a:prstGeom prst="rect">
            <a:avLst/>
          </a:prstGeom>
          <a:noFill/>
        </p:spPr>
        <p:txBody>
          <a:bodyPr wrap="square" rtlCol="0">
            <a:spAutoFit/>
          </a:bodyPr>
          <a:lstStyle/>
          <a:p>
            <a:r>
              <a:rPr lang="en-US" altLang="zh-CN" dirty="0"/>
              <a:t>Code</a:t>
            </a:r>
            <a:r>
              <a:rPr lang="zh-CN" altLang="en-US" dirty="0"/>
              <a:t>和</a:t>
            </a:r>
            <a:r>
              <a:rPr lang="en-US" altLang="zh-CN" dirty="0"/>
              <a:t>dataset coming soon</a:t>
            </a:r>
            <a:endParaRPr lang="zh-CN" altLang="en-US" dirty="0"/>
          </a:p>
        </p:txBody>
      </p:sp>
      <p:sp>
        <p:nvSpPr>
          <p:cNvPr id="2" name="日期占位符 1"/>
          <p:cNvSpPr>
            <a:spLocks noGrp="1"/>
          </p:cNvSpPr>
          <p:nvPr>
            <p:ph type="dt" sz="half" idx="10"/>
          </p:nvPr>
        </p:nvSpPr>
        <p:spPr/>
        <p:txBody>
          <a:bodyPr/>
          <a:lstStyle/>
          <a:p>
            <a:fld id="{41FD1BC1-0456-464A-8C4B-9E229582A472}"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38</a:t>
            </a:fld>
            <a:endParaRPr lang="zh-CN" altLang="en-US"/>
          </a:p>
        </p:txBody>
      </p:sp>
      <p:pic>
        <p:nvPicPr>
          <p:cNvPr id="7" name="图片 6"/>
          <p:cNvPicPr>
            <a:picLocks noChangeAspect="1"/>
          </p:cNvPicPr>
          <p:nvPr/>
        </p:nvPicPr>
        <p:blipFill>
          <a:blip r:embed="rId3"/>
          <a:stretch>
            <a:fillRect/>
          </a:stretch>
        </p:blipFill>
        <p:spPr>
          <a:xfrm>
            <a:off x="1525731" y="1296678"/>
            <a:ext cx="5715798" cy="847843"/>
          </a:xfrm>
          <a:prstGeom prst="rect">
            <a:avLst/>
          </a:prstGeom>
        </p:spPr>
      </p:pic>
      <p:pic>
        <p:nvPicPr>
          <p:cNvPr id="8" name="图片 7"/>
          <p:cNvPicPr>
            <a:picLocks noChangeAspect="1"/>
          </p:cNvPicPr>
          <p:nvPr/>
        </p:nvPicPr>
        <p:blipFill>
          <a:blip r:embed="rId4"/>
          <a:stretch>
            <a:fillRect/>
          </a:stretch>
        </p:blipFill>
        <p:spPr>
          <a:xfrm>
            <a:off x="1953441" y="2244041"/>
            <a:ext cx="4553585" cy="809738"/>
          </a:xfrm>
          <a:prstGeom prst="rect">
            <a:avLst/>
          </a:prstGeom>
        </p:spPr>
      </p:pic>
      <p:pic>
        <p:nvPicPr>
          <p:cNvPr id="5" name="图片 4"/>
          <p:cNvPicPr>
            <a:picLocks noChangeAspect="1"/>
          </p:cNvPicPr>
          <p:nvPr/>
        </p:nvPicPr>
        <p:blipFill>
          <a:blip r:embed="rId5"/>
          <a:stretch>
            <a:fillRect/>
          </a:stretch>
        </p:blipFill>
        <p:spPr>
          <a:xfrm>
            <a:off x="1295636" y="3174910"/>
            <a:ext cx="6011114" cy="762106"/>
          </a:xfrm>
          <a:prstGeom prst="rect">
            <a:avLst/>
          </a:prstGeom>
        </p:spPr>
      </p:pic>
    </p:spTree>
    <p:extLst>
      <p:ext uri="{BB962C8B-B14F-4D97-AF65-F5344CB8AC3E}">
        <p14:creationId xmlns:p14="http://schemas.microsoft.com/office/powerpoint/2010/main" val="34766367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ETH</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6840760"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ETH-</a:t>
            </a:r>
            <a:r>
              <a:rPr lang="en-US" altLang="zh-CN" sz="1200" dirty="0" err="1">
                <a:solidFill>
                  <a:srgbClr val="121212"/>
                </a:solidFill>
                <a:latin typeface="-apple-system"/>
              </a:rPr>
              <a:t>XGaze</a:t>
            </a:r>
            <a:r>
              <a:rPr lang="en-US" altLang="zh-CN" sz="1200" dirty="0">
                <a:solidFill>
                  <a:srgbClr val="121212"/>
                </a:solidFill>
                <a:latin typeface="-apple-system"/>
              </a:rPr>
              <a:t>: A Large Scale Dataset for Gaze Estimation under Extreme Head Pose and Gaze Variation</a:t>
            </a:r>
          </a:p>
        </p:txBody>
      </p:sp>
      <p:pic>
        <p:nvPicPr>
          <p:cNvPr id="1028" name="Picture 4" descr="Teaser-Picture">
            <a:extLst>
              <a:ext uri="{FF2B5EF4-FFF2-40B4-BE49-F238E27FC236}">
                <a16:creationId xmlns:a16="http://schemas.microsoft.com/office/drawing/2014/main" id="{FF2E7D79-3A2F-4C0F-8371-1BEEA814A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588" y="1528428"/>
            <a:ext cx="7740352" cy="2580117"/>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fld id="{6D7EB065-68B3-4C29-A067-967E76F30012}" type="datetime1">
              <a:rPr lang="zh-CN" altLang="en-US" smtClean="0"/>
              <a:t>2020-10-23</a:t>
            </a:fld>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39</a:t>
            </a:fld>
            <a:endParaRPr lang="zh-CN" altLang="en-US"/>
          </a:p>
        </p:txBody>
      </p:sp>
    </p:spTree>
    <p:extLst>
      <p:ext uri="{BB962C8B-B14F-4D97-AF65-F5344CB8AC3E}">
        <p14:creationId xmlns:p14="http://schemas.microsoft.com/office/powerpoint/2010/main" val="275715174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2464"/>
            <a:ext cx="9144000" cy="2844800"/>
          </a:xfrm>
          <a:prstGeom prst="rect">
            <a:avLst/>
          </a:prstGeom>
        </p:spPr>
      </p:pic>
      <p:sp>
        <p:nvSpPr>
          <p:cNvPr id="4" name="文本框 3"/>
          <p:cNvSpPr txBox="1"/>
          <p:nvPr/>
        </p:nvSpPr>
        <p:spPr>
          <a:xfrm>
            <a:off x="1547664" y="1151056"/>
            <a:ext cx="5760640" cy="830997"/>
          </a:xfrm>
          <a:prstGeom prst="rect">
            <a:avLst/>
          </a:prstGeom>
          <a:noFill/>
        </p:spPr>
        <p:txBody>
          <a:bodyPr wrap="square" rtlCol="0">
            <a:spAutoFit/>
          </a:bodyPr>
          <a:lstStyle/>
          <a:p>
            <a:r>
              <a:rPr lang="en-US" altLang="zh-CN" sz="2400" dirty="0"/>
              <a:t>         </a:t>
            </a:r>
            <a:r>
              <a:rPr lang="zh-CN" altLang="en-US" sz="2400" dirty="0"/>
              <a:t>以眼睛图像或人脸图像为处理对象，估算人的视线方向或注视点位置</a:t>
            </a:r>
          </a:p>
        </p:txBody>
      </p:sp>
      <p:sp>
        <p:nvSpPr>
          <p:cNvPr id="2" name="日期占位符 1"/>
          <p:cNvSpPr>
            <a:spLocks noGrp="1"/>
          </p:cNvSpPr>
          <p:nvPr>
            <p:ph type="dt" sz="half" idx="10"/>
          </p:nvPr>
        </p:nvSpPr>
        <p:spPr/>
        <p:txBody>
          <a:bodyPr/>
          <a:lstStyle/>
          <a:p>
            <a:fld id="{0200CB59-8756-41FA-BCFE-A5BA07116995}"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4</a:t>
            </a:fld>
            <a:endParaRPr lang="zh-CN" altLang="en-US"/>
          </a:p>
        </p:txBody>
      </p:sp>
    </p:spTree>
    <p:extLst>
      <p:ext uri="{BB962C8B-B14F-4D97-AF65-F5344CB8AC3E}">
        <p14:creationId xmlns:p14="http://schemas.microsoft.com/office/powerpoint/2010/main" val="155892325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ETH</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287524" y="645840"/>
            <a:ext cx="6840760"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ETH-</a:t>
            </a:r>
            <a:r>
              <a:rPr lang="en-US" altLang="zh-CN" sz="1200" dirty="0" err="1">
                <a:solidFill>
                  <a:srgbClr val="121212"/>
                </a:solidFill>
                <a:latin typeface="-apple-system"/>
              </a:rPr>
              <a:t>XGaze</a:t>
            </a:r>
            <a:r>
              <a:rPr lang="en-US" altLang="zh-CN" sz="1200" dirty="0">
                <a:solidFill>
                  <a:srgbClr val="121212"/>
                </a:solidFill>
                <a:latin typeface="-apple-system"/>
              </a:rPr>
              <a:t>: A Large Scale Dataset for Gaze Estimation under Extreme Head Pose and Gaze Variation</a:t>
            </a:r>
          </a:p>
        </p:txBody>
      </p:sp>
      <p:pic>
        <p:nvPicPr>
          <p:cNvPr id="2" name="图片 1">
            <a:extLst>
              <a:ext uri="{FF2B5EF4-FFF2-40B4-BE49-F238E27FC236}">
                <a16:creationId xmlns:a16="http://schemas.microsoft.com/office/drawing/2014/main" id="{8A13C9AA-9AAC-4B9D-B972-7A3FC0449168}"/>
              </a:ext>
            </a:extLst>
          </p:cNvPr>
          <p:cNvPicPr>
            <a:picLocks noChangeAspect="1"/>
          </p:cNvPicPr>
          <p:nvPr/>
        </p:nvPicPr>
        <p:blipFill>
          <a:blip r:embed="rId3"/>
          <a:stretch>
            <a:fillRect/>
          </a:stretch>
        </p:blipFill>
        <p:spPr>
          <a:xfrm>
            <a:off x="755576" y="1636440"/>
            <a:ext cx="6843353" cy="2194750"/>
          </a:xfrm>
          <a:prstGeom prst="rect">
            <a:avLst/>
          </a:prstGeom>
        </p:spPr>
      </p:pic>
      <p:sp>
        <p:nvSpPr>
          <p:cNvPr id="3" name="日期占位符 2"/>
          <p:cNvSpPr>
            <a:spLocks noGrp="1"/>
          </p:cNvSpPr>
          <p:nvPr>
            <p:ph type="dt" sz="half" idx="10"/>
          </p:nvPr>
        </p:nvSpPr>
        <p:spPr/>
        <p:txBody>
          <a:bodyPr/>
          <a:lstStyle/>
          <a:p>
            <a:fld id="{C9851D10-221C-48BF-9D56-BB08125DDC40}" type="datetime1">
              <a:rPr lang="zh-CN" altLang="en-US" smtClean="0"/>
              <a:t>2020-10-23</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40</a:t>
            </a:fld>
            <a:endParaRPr lang="zh-CN" altLang="en-US"/>
          </a:p>
        </p:txBody>
      </p:sp>
    </p:spTree>
    <p:extLst>
      <p:ext uri="{BB962C8B-B14F-4D97-AF65-F5344CB8AC3E}">
        <p14:creationId xmlns:p14="http://schemas.microsoft.com/office/powerpoint/2010/main" val="413328735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p>
        </p:txBody>
      </p:sp>
      <p:pic>
        <p:nvPicPr>
          <p:cNvPr id="5" name="图片 4"/>
          <p:cNvPicPr>
            <a:picLocks noChangeAspect="1"/>
          </p:cNvPicPr>
          <p:nvPr/>
        </p:nvPicPr>
        <p:blipFill>
          <a:blip r:embed="rId2"/>
          <a:stretch>
            <a:fillRect/>
          </a:stretch>
        </p:blipFill>
        <p:spPr>
          <a:xfrm>
            <a:off x="395536" y="2320516"/>
            <a:ext cx="5711110" cy="219289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228" y="1354525"/>
            <a:ext cx="2057687" cy="3162741"/>
          </a:xfrm>
          <a:prstGeom prst="rect">
            <a:avLst/>
          </a:prstGeom>
        </p:spPr>
      </p:pic>
      <p:sp>
        <p:nvSpPr>
          <p:cNvPr id="2" name="文本框 1"/>
          <p:cNvSpPr txBox="1"/>
          <p:nvPr/>
        </p:nvSpPr>
        <p:spPr>
          <a:xfrm>
            <a:off x="2735796" y="4660776"/>
            <a:ext cx="1548172" cy="369332"/>
          </a:xfrm>
          <a:prstGeom prst="rect">
            <a:avLst/>
          </a:prstGeom>
          <a:noFill/>
        </p:spPr>
        <p:txBody>
          <a:bodyPr wrap="square" rtlCol="0">
            <a:spAutoFit/>
          </a:bodyPr>
          <a:lstStyle/>
          <a:p>
            <a:r>
              <a:rPr lang="zh-CN" altLang="en-US" dirty="0"/>
              <a:t>注视点估计</a:t>
            </a:r>
          </a:p>
        </p:txBody>
      </p:sp>
      <p:sp>
        <p:nvSpPr>
          <p:cNvPr id="3" name="文本框 2"/>
          <p:cNvSpPr txBox="1"/>
          <p:nvPr/>
        </p:nvSpPr>
        <p:spPr>
          <a:xfrm>
            <a:off x="7164288" y="4660776"/>
            <a:ext cx="1116124" cy="369332"/>
          </a:xfrm>
          <a:prstGeom prst="rect">
            <a:avLst/>
          </a:prstGeom>
          <a:noFill/>
        </p:spPr>
        <p:txBody>
          <a:bodyPr wrap="square" rtlCol="0">
            <a:spAutoFit/>
          </a:bodyPr>
          <a:lstStyle/>
          <a:p>
            <a:r>
              <a:rPr lang="zh-CN" altLang="en-US" dirty="0"/>
              <a:t>视线估计</a:t>
            </a:r>
          </a:p>
        </p:txBody>
      </p:sp>
      <p:sp>
        <p:nvSpPr>
          <p:cNvPr id="4" name="日期占位符 3"/>
          <p:cNvSpPr>
            <a:spLocks noGrp="1"/>
          </p:cNvSpPr>
          <p:nvPr>
            <p:ph type="dt" sz="half" idx="10"/>
          </p:nvPr>
        </p:nvSpPr>
        <p:spPr/>
        <p:txBody>
          <a:bodyPr/>
          <a:lstStyle/>
          <a:p>
            <a:fld id="{B1B8AE59-1B73-4E84-98C7-193348E90160}" type="datetime1">
              <a:rPr lang="zh-CN" altLang="en-US" smtClean="0"/>
              <a:t>2020-10-23</a:t>
            </a:fld>
            <a:endParaRPr lang="zh-CN" altLang="en-US"/>
          </a:p>
        </p:txBody>
      </p:sp>
      <p:sp>
        <p:nvSpPr>
          <p:cNvPr id="8" name="灯片编号占位符 7"/>
          <p:cNvSpPr>
            <a:spLocks noGrp="1"/>
          </p:cNvSpPr>
          <p:nvPr>
            <p:ph type="sldNum" sz="quarter" idx="12"/>
          </p:nvPr>
        </p:nvSpPr>
        <p:spPr/>
        <p:txBody>
          <a:bodyPr/>
          <a:lstStyle/>
          <a:p>
            <a:fld id="{06D2EDEE-018F-4012-A1B4-6387EBE5E632}" type="slidenum">
              <a:rPr lang="zh-CN" altLang="en-US" smtClean="0"/>
              <a:t>5</a:t>
            </a:fld>
            <a:endParaRPr lang="zh-CN" altLang="en-US"/>
          </a:p>
        </p:txBody>
      </p:sp>
      <p:sp>
        <p:nvSpPr>
          <p:cNvPr id="9" name="矩形 8"/>
          <p:cNvSpPr/>
          <p:nvPr/>
        </p:nvSpPr>
        <p:spPr>
          <a:xfrm>
            <a:off x="395536" y="1200636"/>
            <a:ext cx="4578449" cy="307777"/>
          </a:xfrm>
          <a:prstGeom prst="rect">
            <a:avLst/>
          </a:prstGeom>
        </p:spPr>
        <p:txBody>
          <a:bodyPr wrap="square">
            <a:spAutoFit/>
          </a:bodyPr>
          <a:lstStyle/>
          <a:p>
            <a:r>
              <a:rPr lang="en-US" altLang="zh-CN" sz="1400" dirty="0">
                <a:latin typeface="Times New Roman" panose="02020603050405020304" pitchFamily="18" charset="0"/>
                <a:cs typeface="Times New Roman" panose="02020603050405020304" pitchFamily="18" charset="0"/>
              </a:rPr>
              <a:t>https://github.com/RichardoMrMu/gaze-estimation-paper-</a:t>
            </a:r>
            <a:endParaRPr lang="zh-CN" altLang="en-US" sz="1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p>
        </p:txBody>
      </p:sp>
      <p:sp>
        <p:nvSpPr>
          <p:cNvPr id="4" name="日期占位符 3"/>
          <p:cNvSpPr>
            <a:spLocks noGrp="1"/>
          </p:cNvSpPr>
          <p:nvPr>
            <p:ph type="dt" sz="half" idx="10"/>
          </p:nvPr>
        </p:nvSpPr>
        <p:spPr/>
        <p:txBody>
          <a:bodyPr/>
          <a:lstStyle/>
          <a:p>
            <a:fld id="{B1B8AE59-1B73-4E84-98C7-193348E90160}" type="datetime1">
              <a:rPr lang="zh-CN" altLang="en-US" smtClean="0"/>
              <a:t>2020-10-23</a:t>
            </a:fld>
            <a:endParaRPr lang="zh-CN" altLang="en-US"/>
          </a:p>
        </p:txBody>
      </p:sp>
      <p:sp>
        <p:nvSpPr>
          <p:cNvPr id="8" name="灯片编号占位符 7"/>
          <p:cNvSpPr>
            <a:spLocks noGrp="1"/>
          </p:cNvSpPr>
          <p:nvPr>
            <p:ph type="sldNum" sz="quarter" idx="12"/>
          </p:nvPr>
        </p:nvSpPr>
        <p:spPr/>
        <p:txBody>
          <a:bodyPr/>
          <a:lstStyle/>
          <a:p>
            <a:fld id="{06D2EDEE-018F-4012-A1B4-6387EBE5E632}" type="slidenum">
              <a:rPr lang="zh-CN" altLang="en-US" smtClean="0"/>
              <a:t>6</a:t>
            </a:fld>
            <a:endParaRPr lang="zh-CN" altLang="en-US"/>
          </a:p>
        </p:txBody>
      </p:sp>
      <p:sp>
        <p:nvSpPr>
          <p:cNvPr id="7" name="矩形 6"/>
          <p:cNvSpPr/>
          <p:nvPr/>
        </p:nvSpPr>
        <p:spPr>
          <a:xfrm>
            <a:off x="1223628" y="1996480"/>
            <a:ext cx="5505674" cy="1477328"/>
          </a:xfrm>
          <a:prstGeom prst="rect">
            <a:avLst/>
          </a:prstGeom>
        </p:spPr>
        <p:txBody>
          <a:bodyPr wrap="none">
            <a:spAutoFit/>
          </a:bodyPr>
          <a:lstStyle/>
          <a:p>
            <a:r>
              <a:rPr lang="zh-CN" altLang="en-US" dirty="0">
                <a:solidFill>
                  <a:srgbClr val="333333"/>
                </a:solidFill>
                <a:latin typeface="Arial" panose="020B0604020202020204" pitchFamily="34" charset="0"/>
              </a:rPr>
              <a:t>苏黎世</a:t>
            </a:r>
            <a:r>
              <a:rPr lang="zh-CN" altLang="en-US" dirty="0" smtClean="0">
                <a:solidFill>
                  <a:srgbClr val="333333"/>
                </a:solidFill>
                <a:latin typeface="Arial" panose="020B0604020202020204" pitchFamily="34" charset="0"/>
              </a:rPr>
              <a:t>理工</a:t>
            </a:r>
            <a:r>
              <a:rPr lang="en-US" altLang="zh-CN" dirty="0"/>
              <a:t> AIT </a:t>
            </a:r>
            <a:r>
              <a:rPr lang="en-US" altLang="zh-CN" dirty="0" smtClean="0"/>
              <a:t>Lab----https</a:t>
            </a:r>
            <a:r>
              <a:rPr lang="en-US" altLang="zh-CN" dirty="0"/>
              <a:t>://</a:t>
            </a:r>
            <a:r>
              <a:rPr lang="en-US" altLang="zh-CN" dirty="0" smtClean="0"/>
              <a:t>ait.ethz.ch/index.php</a:t>
            </a:r>
          </a:p>
          <a:p>
            <a:r>
              <a:rPr lang="zh-CN" altLang="en-US" dirty="0"/>
              <a:t>洛桑联邦理工学院</a:t>
            </a:r>
            <a:r>
              <a:rPr lang="en-US" altLang="zh-CN" dirty="0" err="1" smtClean="0"/>
              <a:t>Idiap</a:t>
            </a:r>
            <a:r>
              <a:rPr lang="en-US" altLang="zh-CN" dirty="0" smtClean="0"/>
              <a:t>----https</a:t>
            </a:r>
            <a:r>
              <a:rPr lang="en-US" altLang="zh-CN" dirty="0"/>
              <a:t>://</a:t>
            </a:r>
            <a:r>
              <a:rPr lang="en-US" altLang="zh-CN" dirty="0" smtClean="0"/>
              <a:t>www.idiap.ch/en</a:t>
            </a:r>
          </a:p>
          <a:p>
            <a:r>
              <a:rPr lang="zh-CN" altLang="en-US" dirty="0" smtClean="0"/>
              <a:t>马克思普朗克研究所</a:t>
            </a:r>
            <a:r>
              <a:rPr lang="en-US" altLang="zh-CN" dirty="0"/>
              <a:t>----https://perceptualui.org/</a:t>
            </a:r>
          </a:p>
          <a:p>
            <a:r>
              <a:rPr lang="zh-CN" altLang="en-US" dirty="0" smtClean="0"/>
              <a:t>北京航天航空大学陆峰</a:t>
            </a:r>
            <a:r>
              <a:rPr lang="en-US" altLang="zh-CN" dirty="0"/>
              <a:t>----http://</a:t>
            </a:r>
            <a:r>
              <a:rPr lang="en-US" altLang="zh-CN" dirty="0" smtClean="0"/>
              <a:t>phi-ai.org/default.htm</a:t>
            </a:r>
          </a:p>
          <a:p>
            <a:endParaRPr lang="zh-CN" altLang="en-US" dirty="0"/>
          </a:p>
        </p:txBody>
      </p:sp>
    </p:spTree>
    <p:extLst>
      <p:ext uri="{BB962C8B-B14F-4D97-AF65-F5344CB8AC3E}">
        <p14:creationId xmlns:p14="http://schemas.microsoft.com/office/powerpoint/2010/main" val="145201841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3968132" y="1899239"/>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Dataset</a:t>
            </a: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2</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
        <p:nvSpPr>
          <p:cNvPr id="2" name="日期占位符 1"/>
          <p:cNvSpPr>
            <a:spLocks noGrp="1"/>
          </p:cNvSpPr>
          <p:nvPr>
            <p:ph type="dt" sz="half" idx="10"/>
          </p:nvPr>
        </p:nvSpPr>
        <p:spPr/>
        <p:txBody>
          <a:bodyPr/>
          <a:lstStyle/>
          <a:p>
            <a:fld id="{CA37799A-1356-48A8-915F-45A6B36DB8DD}"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7</a:t>
            </a:fld>
            <a:endParaRPr lang="zh-CN" altLang="en-US"/>
          </a:p>
        </p:txBody>
      </p:sp>
    </p:spTree>
    <p:extLst>
      <p:ext uri="{BB962C8B-B14F-4D97-AF65-F5344CB8AC3E}">
        <p14:creationId xmlns:p14="http://schemas.microsoft.com/office/powerpoint/2010/main" val="4014270181"/>
      </p:ext>
    </p:extLst>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864096"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dataset</a:t>
            </a:r>
          </a:p>
        </p:txBody>
      </p:sp>
      <p:pic>
        <p:nvPicPr>
          <p:cNvPr id="8" name="图片 7">
            <a:extLst>
              <a:ext uri="{FF2B5EF4-FFF2-40B4-BE49-F238E27FC236}">
                <a16:creationId xmlns:a16="http://schemas.microsoft.com/office/drawing/2014/main" id="{9C1905C1-6D41-4710-BFC0-C61713E8FEA0}"/>
              </a:ext>
            </a:extLst>
          </p:cNvPr>
          <p:cNvPicPr>
            <a:picLocks noChangeAspect="1"/>
          </p:cNvPicPr>
          <p:nvPr/>
        </p:nvPicPr>
        <p:blipFill>
          <a:blip r:embed="rId2"/>
          <a:stretch>
            <a:fillRect/>
          </a:stretch>
        </p:blipFill>
        <p:spPr>
          <a:xfrm>
            <a:off x="196716" y="1096380"/>
            <a:ext cx="8972443" cy="3742062"/>
          </a:xfrm>
          <a:prstGeom prst="rect">
            <a:avLst/>
          </a:prstGeom>
        </p:spPr>
      </p:pic>
      <p:sp>
        <p:nvSpPr>
          <p:cNvPr id="2" name="日期占位符 1"/>
          <p:cNvSpPr>
            <a:spLocks noGrp="1"/>
          </p:cNvSpPr>
          <p:nvPr>
            <p:ph type="dt" sz="half" idx="10"/>
          </p:nvPr>
        </p:nvSpPr>
        <p:spPr/>
        <p:txBody>
          <a:bodyPr/>
          <a:lstStyle/>
          <a:p>
            <a:fld id="{73766593-8059-4317-B129-7C7226A15A8B}" type="datetime1">
              <a:rPr lang="zh-CN" altLang="en-US" smtClean="0"/>
              <a:t>2020-10-23</a:t>
            </a:fld>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8</a:t>
            </a:fld>
            <a:endParaRPr lang="zh-CN" altLang="en-US"/>
          </a:p>
        </p:txBody>
      </p:sp>
    </p:spTree>
    <p:extLst>
      <p:ext uri="{BB962C8B-B14F-4D97-AF65-F5344CB8AC3E}">
        <p14:creationId xmlns:p14="http://schemas.microsoft.com/office/powerpoint/2010/main" val="370520564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4247964" y="1888468"/>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Reference</a:t>
            </a: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3</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
        <p:nvSpPr>
          <p:cNvPr id="2" name="日期占位符 1"/>
          <p:cNvSpPr>
            <a:spLocks noGrp="1"/>
          </p:cNvSpPr>
          <p:nvPr>
            <p:ph type="dt" sz="half" idx="10"/>
          </p:nvPr>
        </p:nvSpPr>
        <p:spPr/>
        <p:txBody>
          <a:bodyPr/>
          <a:lstStyle/>
          <a:p>
            <a:fld id="{7AAFAAAD-2AEA-4AA9-A3E4-19323DFB3A70}"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9</a:t>
            </a:fld>
            <a:endParaRPr lang="zh-CN" altLang="en-US"/>
          </a:p>
        </p:txBody>
      </p:sp>
    </p:spTree>
    <p:extLst>
      <p:ext uri="{BB962C8B-B14F-4D97-AF65-F5344CB8AC3E}">
        <p14:creationId xmlns:p14="http://schemas.microsoft.com/office/powerpoint/2010/main" val="1364098127"/>
      </p:ext>
    </p:extLst>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1479</TotalTime>
  <Words>2116</Words>
  <Application>Microsoft Office PowerPoint</Application>
  <PresentationFormat>自定义</PresentationFormat>
  <Paragraphs>251</Paragraphs>
  <Slides>40</Slides>
  <Notes>17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40</vt:i4>
      </vt:variant>
    </vt:vector>
  </HeadingPairs>
  <TitlesOfParts>
    <vt:vector size="50" baseType="lpstr">
      <vt:lpstr>Adobe Gothic Std B</vt:lpstr>
      <vt:lpstr>-apple-system</vt:lpstr>
      <vt:lpstr>Kozuka Gothic Pr6N H</vt:lpstr>
      <vt:lpstr>博洋行书 7000</vt:lpstr>
      <vt:lpstr>宋体</vt:lpstr>
      <vt:lpstr>微软雅黑</vt:lpstr>
      <vt:lpstr>Arial</vt:lpstr>
      <vt:lpstr>Calibri</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dc:title>
  <dc:creator>第一PPT</dc:creator>
  <cp:keywords>www.1ppt.com</cp:keywords>
  <dc:description>第一PPT，www.1ppt.com</dc:description>
  <cp:lastModifiedBy>Tian Bowen</cp:lastModifiedBy>
  <cp:revision>411</cp:revision>
  <dcterms:created xsi:type="dcterms:W3CDTF">2017-03-25T02:22:00Z</dcterms:created>
  <dcterms:modified xsi:type="dcterms:W3CDTF">2020-10-23T04:26:29Z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